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0" r:id="rId1"/>
    <p:sldMasterId id="2147483774" r:id="rId2"/>
  </p:sldMasterIdLst>
  <p:notesMasterIdLst>
    <p:notesMasterId r:id="rId15"/>
  </p:notesMasterIdLst>
  <p:handoutMasterIdLst>
    <p:handoutMasterId r:id="rId16"/>
  </p:handoutMasterIdLst>
  <p:sldIdLst>
    <p:sldId id="313" r:id="rId3"/>
    <p:sldId id="306" r:id="rId4"/>
    <p:sldId id="315" r:id="rId5"/>
    <p:sldId id="310" r:id="rId6"/>
    <p:sldId id="311" r:id="rId7"/>
    <p:sldId id="296" r:id="rId8"/>
    <p:sldId id="299" r:id="rId9"/>
    <p:sldId id="314" r:id="rId10"/>
    <p:sldId id="316" r:id="rId11"/>
    <p:sldId id="317" r:id="rId12"/>
    <p:sldId id="312" r:id="rId13"/>
    <p:sldId id="279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D4"/>
    <a:srgbClr val="FDFED0"/>
    <a:srgbClr val="FEDFBC"/>
    <a:srgbClr val="EEFDA3"/>
    <a:srgbClr val="F1AF79"/>
    <a:srgbClr val="FEBC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5" autoAdjust="0"/>
    <p:restoredTop sz="94620" autoAdjust="0"/>
  </p:normalViewPr>
  <p:slideViewPr>
    <p:cSldViewPr>
      <p:cViewPr varScale="1">
        <p:scale>
          <a:sx n="106" d="100"/>
          <a:sy n="106" d="100"/>
        </p:scale>
        <p:origin x="-11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1"/>
    </c:view3D>
    <c:floor>
      <c:thickness val="0"/>
      <c:spPr>
        <a:solidFill>
          <a:schemeClr val="bg1">
            <a:lumMod val="95000"/>
            <a:alpha val="56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651380792400479"/>
          <c:y val="0.12001717234194935"/>
          <c:w val="0.53418972731220871"/>
          <c:h val="0.60385468889033567"/>
        </c:manualLayout>
      </c:layout>
      <c:bar3DChart>
        <c:barDir val="col"/>
        <c:grouping val="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42"/>
        <c:gapDepth val="160"/>
        <c:shape val="cylinder"/>
        <c:axId val="93874048"/>
        <c:axId val="93875584"/>
        <c:axId val="0"/>
      </c:bar3DChart>
      <c:catAx>
        <c:axId val="9387404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>
                <a:solidFill>
                  <a:srgbClr val="002060"/>
                </a:solidFill>
              </a:defRPr>
            </a:pPr>
            <a:endParaRPr lang="ru-RU"/>
          </a:p>
        </c:txPr>
        <c:crossAx val="93875584"/>
        <c:crosses val="autoZero"/>
        <c:auto val="1"/>
        <c:lblAlgn val="ctr"/>
        <c:lblOffset val="100"/>
        <c:noMultiLvlLbl val="0"/>
      </c:catAx>
      <c:valAx>
        <c:axId val="9387558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one"/>
        <c:crossAx val="938740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6609095775400515"/>
          <c:y val="0.26553242398593657"/>
          <c:w val="0.21556557994933528"/>
          <c:h val="0.65694788072140109"/>
        </c:manualLayout>
      </c:layout>
      <c:overlay val="0"/>
      <c:txPr>
        <a:bodyPr/>
        <a:lstStyle/>
        <a:p>
          <a:pPr>
            <a:defRPr sz="1600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1"/>
    </c:view3D>
    <c:floor>
      <c:thickness val="0"/>
      <c:spPr>
        <a:solidFill>
          <a:schemeClr val="bg1">
            <a:lumMod val="95000"/>
            <a:alpha val="56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651380792400479"/>
          <c:y val="0.12001717234194935"/>
          <c:w val="0.53418972731220871"/>
          <c:h val="0.60385468889033567"/>
        </c:manualLayout>
      </c:layout>
      <c:bar3DChart>
        <c:barDir val="col"/>
        <c:grouping val="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42"/>
        <c:gapDepth val="160"/>
        <c:shape val="cylinder"/>
        <c:axId val="100662656"/>
        <c:axId val="93262976"/>
        <c:axId val="0"/>
      </c:bar3DChart>
      <c:catAx>
        <c:axId val="100662656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>
                <a:solidFill>
                  <a:srgbClr val="002060"/>
                </a:solidFill>
              </a:defRPr>
            </a:pPr>
            <a:endParaRPr lang="ru-RU"/>
          </a:p>
        </c:txPr>
        <c:crossAx val="93262976"/>
        <c:crosses val="autoZero"/>
        <c:auto val="1"/>
        <c:lblAlgn val="ctr"/>
        <c:lblOffset val="100"/>
        <c:noMultiLvlLbl val="0"/>
      </c:catAx>
      <c:valAx>
        <c:axId val="9326297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one"/>
        <c:crossAx val="1006626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6609095775400515"/>
          <c:y val="0.26553242398593657"/>
          <c:w val="0.21556557994933528"/>
          <c:h val="0.65694788072140109"/>
        </c:manualLayout>
      </c:layout>
      <c:overlay val="0"/>
      <c:txPr>
        <a:bodyPr/>
        <a:lstStyle/>
        <a:p>
          <a:pPr>
            <a:defRPr sz="1600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consultantplus://offline/ref=336C4F4DCE156B3EB97608EFD941267FCD93A4E2B3DE955BD3472F1BA6A007D3E327EBBC4BB59CC9tDa6K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consultantplus://offline/ref=336C4F4DCE156B3EB97608EFD941267FCD93A4E2B3DE955BD3472F1BA6A007D3E327EBBC4BB59CC9tDa6K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consultantplus://offline/ref=336C4F4DCE156B3EB97608EFD941267FCD93A4E2B3DE955BD3472F1BA6A007D3E327EBBC4BB59CC9tDa6K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consultantplus://offline/ref=336C4F4DCE156B3EB97608EFD941267FCD93A4E2B3DE955BD3472F1BA6A007D3E327EBBC4BB59CC9tDa6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C43305-0586-4499-A168-3EA44AC0EC60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68F990-941B-4DFB-87D1-1348ACEDE184}">
      <dgm:prSet phldrT="[Текст]" custT="1"/>
      <dgm:spPr>
        <a:solidFill>
          <a:srgbClr val="FDFED0"/>
        </a:solidFill>
        <a:ln>
          <a:solidFill>
            <a:schemeClr val="accent5">
              <a:lumMod val="50000"/>
            </a:schemeClr>
          </a:solidFill>
        </a:ln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В целях информационного обеспечения контрактной системы в сфере закупок создана и ведется Единая информационная система в сфере закупок (ЕИС), взаимодействие которой с иными информационными системами обеспечивает единый электронный цикл осуществления закупок от этапа планирования до исполнения контрактов и оценки результативности </a:t>
          </a:r>
          <a:endParaRPr lang="ru-RU" sz="1200" dirty="0">
            <a:solidFill>
              <a:schemeClr val="tx1"/>
            </a:solidFill>
          </a:endParaRPr>
        </a:p>
      </dgm:t>
    </dgm:pt>
    <dgm:pt modelId="{5B8435ED-57D8-4B43-9746-F5C4884D0E5C}" type="parTrans" cxnId="{B669E4A3-67A6-49E6-97CC-D75A87B6B373}">
      <dgm:prSet/>
      <dgm:spPr/>
      <dgm:t>
        <a:bodyPr/>
        <a:lstStyle/>
        <a:p>
          <a:endParaRPr lang="ru-RU"/>
        </a:p>
      </dgm:t>
    </dgm:pt>
    <dgm:pt modelId="{153E9FCD-138E-484E-ACB4-D490D00E985E}" type="sibTrans" cxnId="{B669E4A3-67A6-49E6-97CC-D75A87B6B373}">
      <dgm:prSet/>
      <dgm:spPr/>
      <dgm:t>
        <a:bodyPr/>
        <a:lstStyle/>
        <a:p>
          <a:endParaRPr lang="ru-RU"/>
        </a:p>
      </dgm:t>
    </dgm:pt>
    <dgm:pt modelId="{248196BC-FEC3-41AE-AFF8-D42649DCB2D6}">
      <dgm:prSet phldrT="[Текст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ru-RU" sz="1200" b="0" dirty="0" smtClean="0">
              <a:solidFill>
                <a:schemeClr val="tx1"/>
              </a:solidFill>
            </a:rPr>
            <a:t>            </a:t>
          </a:r>
        </a:p>
        <a:p>
          <a:pPr algn="l"/>
          <a:r>
            <a:rPr lang="ru-RU" sz="1200" b="0" dirty="0" smtClean="0">
              <a:solidFill>
                <a:schemeClr val="tx1"/>
              </a:solidFill>
            </a:rPr>
            <a:t>          </a:t>
          </a:r>
          <a:r>
            <a:rPr lang="ru-RU" sz="1400" b="1" dirty="0" smtClean="0">
              <a:solidFill>
                <a:schemeClr val="tx1"/>
              </a:solidFill>
            </a:rPr>
            <a:t>Единая информационная система содержит:</a:t>
          </a:r>
        </a:p>
        <a:p>
          <a:pPr algn="l"/>
          <a:r>
            <a:rPr lang="ru-RU" sz="1400" b="0" dirty="0" smtClean="0">
              <a:solidFill>
                <a:schemeClr val="tx1"/>
              </a:solidFill>
            </a:rPr>
            <a:t>- информацию об условиях, о запретах и об ограничениях допуска товаров, происходящих из </a:t>
          </a:r>
          <a:r>
            <a:rPr lang="ru-RU" sz="1400" b="0" smtClean="0">
              <a:solidFill>
                <a:schemeClr val="tx1"/>
              </a:solidFill>
            </a:rPr>
            <a:t>иностранного  государства </a:t>
          </a:r>
          <a:endParaRPr lang="ru-RU" sz="1400" b="0" dirty="0" smtClean="0">
            <a:solidFill>
              <a:schemeClr val="tx1"/>
            </a:solidFill>
          </a:endParaRPr>
        </a:p>
        <a:p>
          <a:pPr algn="l"/>
          <a:r>
            <a:rPr lang="ru-RU" sz="1400" b="0" dirty="0" smtClean="0">
              <a:solidFill>
                <a:schemeClr val="tx1"/>
              </a:solidFill>
            </a:rPr>
            <a:t>- информацию о закупках, предусмотренную Законом о контрактной системе, об исполнении контрактов</a:t>
          </a:r>
        </a:p>
        <a:p>
          <a:pPr algn="l"/>
          <a:r>
            <a:rPr lang="ru-RU" sz="1400" b="0" dirty="0" smtClean="0">
              <a:solidFill>
                <a:schemeClr val="tx1"/>
              </a:solidFill>
            </a:rPr>
            <a:t>- реестр контрактов, заключенных заказчиками</a:t>
          </a:r>
        </a:p>
        <a:p>
          <a:pPr algn="l"/>
          <a:r>
            <a:rPr lang="ru-RU" sz="1400" b="0" dirty="0" smtClean="0">
              <a:solidFill>
                <a:schemeClr val="tx1"/>
              </a:solidFill>
            </a:rPr>
            <a:t>- реестр недобросовестных поставщиков (подрядчиков, исполнителей)</a:t>
          </a:r>
        </a:p>
        <a:p>
          <a:pPr algn="l"/>
          <a:r>
            <a:rPr lang="ru-RU" sz="1400" b="0" dirty="0" smtClean="0">
              <a:solidFill>
                <a:schemeClr val="tx1"/>
              </a:solidFill>
            </a:rPr>
            <a:t>- библиотеку типовых контрактов, типовых условий контрактов</a:t>
          </a:r>
        </a:p>
        <a:p>
          <a:pPr algn="l"/>
          <a:r>
            <a:rPr lang="ru-RU" sz="1400" b="0" dirty="0" smtClean="0">
              <a:solidFill>
                <a:schemeClr val="tx1"/>
              </a:solidFill>
            </a:rPr>
            <a:t>- реестр банковских гарантий</a:t>
          </a:r>
        </a:p>
        <a:p>
          <a:pPr algn="l"/>
          <a:r>
            <a:rPr lang="ru-RU" sz="1400" b="0" dirty="0" smtClean="0">
              <a:solidFill>
                <a:schemeClr val="tx1"/>
              </a:solidFill>
            </a:rPr>
            <a:t>- реестр жалоб, плановых и внеплановых проверок, их результатов и выданных предписаний</a:t>
          </a:r>
        </a:p>
        <a:p>
          <a:pPr algn="l"/>
          <a:r>
            <a:rPr lang="ru-RU" sz="1400" b="0" dirty="0" smtClean="0">
              <a:solidFill>
                <a:schemeClr val="tx1"/>
              </a:solidFill>
            </a:rPr>
            <a:t>- реестр единственных поставщиков товара</a:t>
          </a:r>
        </a:p>
        <a:p>
          <a:pPr algn="l"/>
          <a:r>
            <a:rPr lang="ru-RU" sz="1400" b="0" dirty="0" smtClean="0">
              <a:solidFill>
                <a:schemeClr val="tx1"/>
              </a:solidFill>
            </a:rPr>
            <a:t>- результаты мониторинга закупок, аудита в сфере закупок, а также контроля в сфере закупок</a:t>
          </a:r>
        </a:p>
        <a:p>
          <a:pPr algn="l"/>
          <a:r>
            <a:rPr lang="ru-RU" sz="1400" b="0" dirty="0" smtClean="0">
              <a:solidFill>
                <a:schemeClr val="tx1"/>
              </a:solidFill>
            </a:rPr>
            <a:t>- отчеты заказчиков, предусмотренные Законом о контрактной системе </a:t>
          </a:r>
        </a:p>
        <a:p>
          <a:pPr algn="l"/>
          <a:r>
            <a:rPr lang="ru-RU" sz="1400" b="0" dirty="0" smtClean="0">
              <a:solidFill>
                <a:schemeClr val="tx1"/>
              </a:solidFill>
            </a:rPr>
            <a:t>- каталоги товаров, работ, услуг для обеспечения государственных и муниципальных нужд</a:t>
          </a:r>
        </a:p>
        <a:p>
          <a:pPr algn="l"/>
          <a:r>
            <a:rPr lang="ru-RU" sz="1400" b="0" dirty="0" smtClean="0">
              <a:solidFill>
                <a:schemeClr val="tx1"/>
              </a:solidFill>
            </a:rPr>
            <a:t>- нормативные правовые акты</a:t>
          </a:r>
        </a:p>
        <a:p>
          <a:pPr algn="l"/>
          <a:r>
            <a:rPr lang="en-US" sz="1400" b="0" dirty="0" smtClean="0">
              <a:solidFill>
                <a:schemeClr val="tx1"/>
              </a:solidFill>
            </a:rPr>
            <a:t>-</a:t>
          </a:r>
          <a:r>
            <a:rPr lang="ru-RU" sz="1400" b="0" dirty="0" smtClean="0">
              <a:solidFill>
                <a:schemeClr val="tx1"/>
              </a:solidFill>
            </a:rPr>
            <a:t> план закупок</a:t>
          </a:r>
          <a:endParaRPr lang="en-US" sz="1400" b="0" dirty="0" smtClean="0">
            <a:solidFill>
              <a:schemeClr val="tx1"/>
            </a:solidFill>
          </a:endParaRPr>
        </a:p>
        <a:p>
          <a:pPr algn="l"/>
          <a:r>
            <a:rPr lang="en-US" sz="1400" b="0" dirty="0" smtClean="0">
              <a:solidFill>
                <a:schemeClr val="tx1"/>
              </a:solidFill>
            </a:rPr>
            <a:t>-</a:t>
          </a:r>
          <a:r>
            <a:rPr lang="ru-RU" sz="1400" b="0" dirty="0" smtClean="0">
              <a:solidFill>
                <a:schemeClr val="tx1"/>
              </a:solidFill>
            </a:rPr>
            <a:t> план-график закупок, информацию о реализации планов закупок и планов-графиков</a:t>
          </a:r>
        </a:p>
        <a:p>
          <a:pPr algn="l"/>
          <a:endParaRPr lang="ru-RU" sz="1200" b="1" dirty="0" smtClean="0">
            <a:solidFill>
              <a:schemeClr val="tx1"/>
            </a:solidFill>
            <a:hlinkClick xmlns:r="http://schemas.openxmlformats.org/officeDocument/2006/relationships" r:id="rId1"/>
          </a:endParaRPr>
        </a:p>
      </dgm:t>
    </dgm:pt>
    <dgm:pt modelId="{10959B79-54BF-40C9-8484-1BFD5EC17A94}" type="parTrans" cxnId="{4C78C52F-A1DB-4FC0-89B7-C8D8E111E798}">
      <dgm:prSet/>
      <dgm:spPr/>
      <dgm:t>
        <a:bodyPr/>
        <a:lstStyle/>
        <a:p>
          <a:endParaRPr lang="ru-RU"/>
        </a:p>
      </dgm:t>
    </dgm:pt>
    <dgm:pt modelId="{05256A4A-C727-412C-A396-88F643929C73}" type="sibTrans" cxnId="{4C78C52F-A1DB-4FC0-89B7-C8D8E111E798}">
      <dgm:prSet/>
      <dgm:spPr/>
      <dgm:t>
        <a:bodyPr/>
        <a:lstStyle/>
        <a:p>
          <a:endParaRPr lang="ru-RU"/>
        </a:p>
      </dgm:t>
    </dgm:pt>
    <dgm:pt modelId="{458DDBE1-31ED-4169-9416-8A6A1C59CBFD}" type="pres">
      <dgm:prSet presAssocID="{E0C43305-0586-4499-A168-3EA44AC0EC6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805140B-FB8B-4B7D-8CC6-57CB80A3A588}" type="pres">
      <dgm:prSet presAssocID="{6268F990-941B-4DFB-87D1-1348ACEDE184}" presName="vertOne" presStyleCnt="0"/>
      <dgm:spPr/>
    </dgm:pt>
    <dgm:pt modelId="{273B641F-E07C-48EF-B06D-071F9687AE12}" type="pres">
      <dgm:prSet presAssocID="{6268F990-941B-4DFB-87D1-1348ACEDE184}" presName="txOne" presStyleLbl="node0" presStyleIdx="0" presStyleCnt="1" custScaleX="97713" custScaleY="20418" custLinFactNeighborX="0" custLinFactNeighborY="-35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CF6E9E-56B6-4464-8F2D-2C1CC79980F2}" type="pres">
      <dgm:prSet presAssocID="{6268F990-941B-4DFB-87D1-1348ACEDE184}" presName="parTransOne" presStyleCnt="0"/>
      <dgm:spPr/>
    </dgm:pt>
    <dgm:pt modelId="{694997CE-3576-42FB-84F5-7C82D3D69CB8}" type="pres">
      <dgm:prSet presAssocID="{6268F990-941B-4DFB-87D1-1348ACEDE184}" presName="horzOne" presStyleCnt="0"/>
      <dgm:spPr/>
    </dgm:pt>
    <dgm:pt modelId="{CBDAB626-E24B-4BDC-B498-351C8319A631}" type="pres">
      <dgm:prSet presAssocID="{248196BC-FEC3-41AE-AFF8-D42649DCB2D6}" presName="vertTwo" presStyleCnt="0"/>
      <dgm:spPr/>
    </dgm:pt>
    <dgm:pt modelId="{3FEAAC1A-B733-4B4D-9CA9-2AD0C6EE5C08}" type="pres">
      <dgm:prSet presAssocID="{248196BC-FEC3-41AE-AFF8-D42649DCB2D6}" presName="txTwo" presStyleLbl="node2" presStyleIdx="0" presStyleCnt="1" custScaleX="97228" custLinFactNeighborX="35" custLinFactNeighborY="-15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1484E5-92D8-42DE-9547-A15CC6626CE6}" type="pres">
      <dgm:prSet presAssocID="{248196BC-FEC3-41AE-AFF8-D42649DCB2D6}" presName="horzTwo" presStyleCnt="0"/>
      <dgm:spPr/>
    </dgm:pt>
  </dgm:ptLst>
  <dgm:cxnLst>
    <dgm:cxn modelId="{188AD567-4255-4163-B3E2-047607B9B843}" type="presOf" srcId="{E0C43305-0586-4499-A168-3EA44AC0EC60}" destId="{458DDBE1-31ED-4169-9416-8A6A1C59CBFD}" srcOrd="0" destOrd="0" presId="urn:microsoft.com/office/officeart/2005/8/layout/hierarchy4"/>
    <dgm:cxn modelId="{057F6C52-72EA-45B3-94AD-3CE6291F707A}" type="presOf" srcId="{248196BC-FEC3-41AE-AFF8-D42649DCB2D6}" destId="{3FEAAC1A-B733-4B4D-9CA9-2AD0C6EE5C08}" srcOrd="0" destOrd="0" presId="urn:microsoft.com/office/officeart/2005/8/layout/hierarchy4"/>
    <dgm:cxn modelId="{4C78C52F-A1DB-4FC0-89B7-C8D8E111E798}" srcId="{6268F990-941B-4DFB-87D1-1348ACEDE184}" destId="{248196BC-FEC3-41AE-AFF8-D42649DCB2D6}" srcOrd="0" destOrd="0" parTransId="{10959B79-54BF-40C9-8484-1BFD5EC17A94}" sibTransId="{05256A4A-C727-412C-A396-88F643929C73}"/>
    <dgm:cxn modelId="{B669E4A3-67A6-49E6-97CC-D75A87B6B373}" srcId="{E0C43305-0586-4499-A168-3EA44AC0EC60}" destId="{6268F990-941B-4DFB-87D1-1348ACEDE184}" srcOrd="0" destOrd="0" parTransId="{5B8435ED-57D8-4B43-9746-F5C4884D0E5C}" sibTransId="{153E9FCD-138E-484E-ACB4-D490D00E985E}"/>
    <dgm:cxn modelId="{C390FBF8-B059-4DDF-8CAA-2E80248601B4}" type="presOf" srcId="{6268F990-941B-4DFB-87D1-1348ACEDE184}" destId="{273B641F-E07C-48EF-B06D-071F9687AE12}" srcOrd="0" destOrd="0" presId="urn:microsoft.com/office/officeart/2005/8/layout/hierarchy4"/>
    <dgm:cxn modelId="{3DBE6EC4-44FF-4961-8109-CF648C4A4144}" type="presParOf" srcId="{458DDBE1-31ED-4169-9416-8A6A1C59CBFD}" destId="{4805140B-FB8B-4B7D-8CC6-57CB80A3A588}" srcOrd="0" destOrd="0" presId="urn:microsoft.com/office/officeart/2005/8/layout/hierarchy4"/>
    <dgm:cxn modelId="{DCBB2C8C-9939-4884-85B9-C0C45688E5E9}" type="presParOf" srcId="{4805140B-FB8B-4B7D-8CC6-57CB80A3A588}" destId="{273B641F-E07C-48EF-B06D-071F9687AE12}" srcOrd="0" destOrd="0" presId="urn:microsoft.com/office/officeart/2005/8/layout/hierarchy4"/>
    <dgm:cxn modelId="{13A261F3-2312-4163-B3B4-63FA1A09E5C0}" type="presParOf" srcId="{4805140B-FB8B-4B7D-8CC6-57CB80A3A588}" destId="{97CF6E9E-56B6-4464-8F2D-2C1CC79980F2}" srcOrd="1" destOrd="0" presId="urn:microsoft.com/office/officeart/2005/8/layout/hierarchy4"/>
    <dgm:cxn modelId="{40A36434-9A9C-4E39-82FC-213C4D4A642C}" type="presParOf" srcId="{4805140B-FB8B-4B7D-8CC6-57CB80A3A588}" destId="{694997CE-3576-42FB-84F5-7C82D3D69CB8}" srcOrd="2" destOrd="0" presId="urn:microsoft.com/office/officeart/2005/8/layout/hierarchy4"/>
    <dgm:cxn modelId="{23611933-CFB1-4FD8-B4A4-0DEB1EAB7B13}" type="presParOf" srcId="{694997CE-3576-42FB-84F5-7C82D3D69CB8}" destId="{CBDAB626-E24B-4BDC-B498-351C8319A631}" srcOrd="0" destOrd="0" presId="urn:microsoft.com/office/officeart/2005/8/layout/hierarchy4"/>
    <dgm:cxn modelId="{E91F1E18-FFFD-44C4-AE39-67EA253BC088}" type="presParOf" srcId="{CBDAB626-E24B-4BDC-B498-351C8319A631}" destId="{3FEAAC1A-B733-4B4D-9CA9-2AD0C6EE5C08}" srcOrd="0" destOrd="0" presId="urn:microsoft.com/office/officeart/2005/8/layout/hierarchy4"/>
    <dgm:cxn modelId="{0E6272A2-8EB0-4D64-ABED-079229A07A15}" type="presParOf" srcId="{CBDAB626-E24B-4BDC-B498-351C8319A631}" destId="{1B1484E5-92D8-42DE-9547-A15CC6626CE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C43305-0586-4499-A168-3EA44AC0EC60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68F990-941B-4DFB-87D1-1348ACEDE184}">
      <dgm:prSet phldrT="[Текст]" custT="1"/>
      <dgm:spPr>
        <a:solidFill>
          <a:srgbClr val="FDFED0"/>
        </a:solidFill>
        <a:ln>
          <a:solidFill>
            <a:schemeClr val="accent5">
              <a:lumMod val="50000"/>
            </a:schemeClr>
          </a:solidFill>
        </a:ln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Информационная система Свердловской области в сфере закупок, позволяющая автоматизировать процессы размещения государственных заказов, координирования закупок, контроля в сфере размещения заказов, а также включить их в единое информационное пространство процессов и исполнения бюджета за счет тесной интеграции  </a:t>
          </a:r>
          <a:endParaRPr lang="ru-RU" sz="1200" dirty="0">
            <a:solidFill>
              <a:schemeClr val="tx1"/>
            </a:solidFill>
          </a:endParaRPr>
        </a:p>
      </dgm:t>
    </dgm:pt>
    <dgm:pt modelId="{5B8435ED-57D8-4B43-9746-F5C4884D0E5C}" type="parTrans" cxnId="{B669E4A3-67A6-49E6-97CC-D75A87B6B373}">
      <dgm:prSet/>
      <dgm:spPr/>
      <dgm:t>
        <a:bodyPr/>
        <a:lstStyle/>
        <a:p>
          <a:endParaRPr lang="ru-RU"/>
        </a:p>
      </dgm:t>
    </dgm:pt>
    <dgm:pt modelId="{153E9FCD-138E-484E-ACB4-D490D00E985E}" type="sibTrans" cxnId="{B669E4A3-67A6-49E6-97CC-D75A87B6B373}">
      <dgm:prSet/>
      <dgm:spPr/>
      <dgm:t>
        <a:bodyPr/>
        <a:lstStyle/>
        <a:p>
          <a:endParaRPr lang="ru-RU"/>
        </a:p>
      </dgm:t>
    </dgm:pt>
    <dgm:pt modelId="{248196BC-FEC3-41AE-AFF8-D42649DCB2D6}">
      <dgm:prSet phldrT="[Текст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indent="0" algn="l">
            <a:spcAft>
              <a:spcPts val="0"/>
            </a:spcAft>
          </a:pPr>
          <a:r>
            <a:rPr lang="ru-RU" sz="1200" b="0" dirty="0" smtClean="0">
              <a:solidFill>
                <a:schemeClr val="tx1"/>
              </a:solidFill>
            </a:rPr>
            <a:t>         </a:t>
          </a:r>
          <a:r>
            <a:rPr lang="ru-RU" sz="1400" b="1" i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Задачи, решаемые региональной системой в сфере закупок:</a:t>
          </a:r>
        </a:p>
        <a:p>
          <a:pPr indent="0" algn="just">
            <a:spcAft>
              <a:spcPts val="0"/>
            </a:spcAft>
          </a:pPr>
          <a:r>
            <a:rPr lang="ru-RU" sz="1400" i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автоматизация процессов прогнозирования и планирования закупок. </a:t>
          </a:r>
        </a:p>
        <a:p>
          <a:pPr indent="0" algn="just">
            <a:spcAft>
              <a:spcPts val="504"/>
            </a:spcAft>
          </a:pPr>
          <a:r>
            <a:rPr lang="ru-RU" sz="1400" i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Формирование планов обеспечения государственных (муниципальных) нужд в соответствии с мероприятиями целевых программ, планов и программ развития субъектов Российской Федерации, иных документов программно-целевого планирования по заданным показателям степени удовлетворения государственных;</a:t>
          </a:r>
        </a:p>
        <a:p>
          <a:pPr indent="0" algn="just">
            <a:spcAft>
              <a:spcPts val="600"/>
            </a:spcAft>
          </a:pPr>
          <a:r>
            <a:rPr lang="ru-RU" sz="1400" i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контроль и автоматизация процессов определения начальных (максимальных) цен и иных ключевых параметров государственных и муниципальных контрактов; </a:t>
          </a:r>
        </a:p>
        <a:p>
          <a:pPr indent="0" algn="just">
            <a:spcAft>
              <a:spcPts val="600"/>
            </a:spcAft>
          </a:pPr>
          <a:r>
            <a:rPr lang="ru-RU" sz="1400" i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предварительный контроль бюджетных расходов; </a:t>
          </a:r>
        </a:p>
        <a:p>
          <a:pPr indent="0" algn="just">
            <a:spcAft>
              <a:spcPts val="600"/>
            </a:spcAft>
          </a:pPr>
          <a:r>
            <a:rPr lang="ru-RU" sz="1400" i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подтверждение обеспеченности бюджетными ассигнованиями из системы исполнения бюджета «Бюджет КС»;</a:t>
          </a:r>
          <a:endParaRPr lang="ru-RU" sz="1400" i="0" u="none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indent="0" algn="just">
            <a:spcAft>
              <a:spcPts val="600"/>
            </a:spcAft>
          </a:pPr>
          <a:r>
            <a:rPr lang="ru-RU" sz="1400" i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резервирование средств в системе исполнения бюджета; </a:t>
          </a:r>
        </a:p>
        <a:p>
          <a:pPr indent="0" algn="just">
            <a:spcAft>
              <a:spcPts val="600"/>
            </a:spcAft>
          </a:pPr>
          <a:r>
            <a:rPr lang="ru-RU" sz="1400" i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автоматизированный обмен электронными документами с ЕИС; </a:t>
          </a:r>
        </a:p>
        <a:p>
          <a:pPr indent="0" algn="just">
            <a:spcAft>
              <a:spcPts val="600"/>
            </a:spcAft>
          </a:pPr>
          <a:r>
            <a:rPr lang="ru-RU" sz="1400" i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контроль исполнения контрактов;</a:t>
          </a:r>
        </a:p>
        <a:p>
          <a:pPr indent="0" algn="just">
            <a:spcAft>
              <a:spcPts val="600"/>
            </a:spcAft>
          </a:pPr>
          <a:r>
            <a:rPr lang="ru-RU" sz="1400" i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формирование аналитической отчетности, мониторинг эффективности закупок в любой момент времени; </a:t>
          </a:r>
        </a:p>
        <a:p>
          <a:pPr indent="0" algn="just">
            <a:spcAft>
              <a:spcPts val="600"/>
            </a:spcAft>
          </a:pPr>
          <a:r>
            <a:rPr lang="ru-RU" sz="1400" i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контроль соблюдения норм действующего законодательства; </a:t>
          </a:r>
        </a:p>
        <a:p>
          <a:pPr indent="0" algn="just">
            <a:spcAft>
              <a:spcPts val="600"/>
            </a:spcAft>
          </a:pPr>
          <a:r>
            <a:rPr lang="ru-RU" sz="1400" i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организация юридически значимого электронного документооборота с использованием механизмов электронной цифровой подписи</a:t>
          </a:r>
          <a:r>
            <a:rPr lang="ru-RU" sz="14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. </a:t>
          </a:r>
          <a:endParaRPr lang="ru-RU" sz="1400" b="1" dirty="0" smtClean="0">
            <a:solidFill>
              <a:schemeClr val="tx1"/>
            </a:solidFill>
            <a:latin typeface="+mn-lt"/>
            <a:cs typeface="Times New Roman" pitchFamily="18" charset="0"/>
            <a:hlinkClick xmlns:r="http://schemas.openxmlformats.org/officeDocument/2006/relationships" r:id="rId1"/>
          </a:endParaRPr>
        </a:p>
      </dgm:t>
    </dgm:pt>
    <dgm:pt modelId="{10959B79-54BF-40C9-8484-1BFD5EC17A94}" type="parTrans" cxnId="{4C78C52F-A1DB-4FC0-89B7-C8D8E111E798}">
      <dgm:prSet/>
      <dgm:spPr/>
      <dgm:t>
        <a:bodyPr/>
        <a:lstStyle/>
        <a:p>
          <a:endParaRPr lang="ru-RU"/>
        </a:p>
      </dgm:t>
    </dgm:pt>
    <dgm:pt modelId="{05256A4A-C727-412C-A396-88F643929C73}" type="sibTrans" cxnId="{4C78C52F-A1DB-4FC0-89B7-C8D8E111E798}">
      <dgm:prSet/>
      <dgm:spPr/>
      <dgm:t>
        <a:bodyPr/>
        <a:lstStyle/>
        <a:p>
          <a:endParaRPr lang="ru-RU"/>
        </a:p>
      </dgm:t>
    </dgm:pt>
    <dgm:pt modelId="{458DDBE1-31ED-4169-9416-8A6A1C59CBFD}" type="pres">
      <dgm:prSet presAssocID="{E0C43305-0586-4499-A168-3EA44AC0EC6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805140B-FB8B-4B7D-8CC6-57CB80A3A588}" type="pres">
      <dgm:prSet presAssocID="{6268F990-941B-4DFB-87D1-1348ACEDE184}" presName="vertOne" presStyleCnt="0"/>
      <dgm:spPr/>
    </dgm:pt>
    <dgm:pt modelId="{273B641F-E07C-48EF-B06D-071F9687AE12}" type="pres">
      <dgm:prSet presAssocID="{6268F990-941B-4DFB-87D1-1348ACEDE184}" presName="txOne" presStyleLbl="node0" presStyleIdx="0" presStyleCnt="1" custScaleX="97713" custScaleY="20418" custLinFactNeighborX="0" custLinFactNeighborY="-35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CF6E9E-56B6-4464-8F2D-2C1CC79980F2}" type="pres">
      <dgm:prSet presAssocID="{6268F990-941B-4DFB-87D1-1348ACEDE184}" presName="parTransOne" presStyleCnt="0"/>
      <dgm:spPr/>
    </dgm:pt>
    <dgm:pt modelId="{694997CE-3576-42FB-84F5-7C82D3D69CB8}" type="pres">
      <dgm:prSet presAssocID="{6268F990-941B-4DFB-87D1-1348ACEDE184}" presName="horzOne" presStyleCnt="0"/>
      <dgm:spPr/>
    </dgm:pt>
    <dgm:pt modelId="{CBDAB626-E24B-4BDC-B498-351C8319A631}" type="pres">
      <dgm:prSet presAssocID="{248196BC-FEC3-41AE-AFF8-D42649DCB2D6}" presName="vertTwo" presStyleCnt="0"/>
      <dgm:spPr/>
    </dgm:pt>
    <dgm:pt modelId="{3FEAAC1A-B733-4B4D-9CA9-2AD0C6EE5C08}" type="pres">
      <dgm:prSet presAssocID="{248196BC-FEC3-41AE-AFF8-D42649DCB2D6}" presName="txTwo" presStyleLbl="node2" presStyleIdx="0" presStyleCnt="1" custScaleX="97228" custLinFactNeighborX="-1177" custLinFactNeighborY="-42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1484E5-92D8-42DE-9547-A15CC6626CE6}" type="pres">
      <dgm:prSet presAssocID="{248196BC-FEC3-41AE-AFF8-D42649DCB2D6}" presName="horzTwo" presStyleCnt="0"/>
      <dgm:spPr/>
    </dgm:pt>
  </dgm:ptLst>
  <dgm:cxnLst>
    <dgm:cxn modelId="{7D9EA315-DB25-4702-B111-BD82C6E8BA36}" type="presOf" srcId="{248196BC-FEC3-41AE-AFF8-D42649DCB2D6}" destId="{3FEAAC1A-B733-4B4D-9CA9-2AD0C6EE5C08}" srcOrd="0" destOrd="0" presId="urn:microsoft.com/office/officeart/2005/8/layout/hierarchy4"/>
    <dgm:cxn modelId="{564D9045-0BF1-4086-80BC-EEBF6A912DB0}" type="presOf" srcId="{6268F990-941B-4DFB-87D1-1348ACEDE184}" destId="{273B641F-E07C-48EF-B06D-071F9687AE12}" srcOrd="0" destOrd="0" presId="urn:microsoft.com/office/officeart/2005/8/layout/hierarchy4"/>
    <dgm:cxn modelId="{3BD07B49-D303-471F-81E0-88A7A7E17FF8}" type="presOf" srcId="{E0C43305-0586-4499-A168-3EA44AC0EC60}" destId="{458DDBE1-31ED-4169-9416-8A6A1C59CBFD}" srcOrd="0" destOrd="0" presId="urn:microsoft.com/office/officeart/2005/8/layout/hierarchy4"/>
    <dgm:cxn modelId="{B669E4A3-67A6-49E6-97CC-D75A87B6B373}" srcId="{E0C43305-0586-4499-A168-3EA44AC0EC60}" destId="{6268F990-941B-4DFB-87D1-1348ACEDE184}" srcOrd="0" destOrd="0" parTransId="{5B8435ED-57D8-4B43-9746-F5C4884D0E5C}" sibTransId="{153E9FCD-138E-484E-ACB4-D490D00E985E}"/>
    <dgm:cxn modelId="{4C78C52F-A1DB-4FC0-89B7-C8D8E111E798}" srcId="{6268F990-941B-4DFB-87D1-1348ACEDE184}" destId="{248196BC-FEC3-41AE-AFF8-D42649DCB2D6}" srcOrd="0" destOrd="0" parTransId="{10959B79-54BF-40C9-8484-1BFD5EC17A94}" sibTransId="{05256A4A-C727-412C-A396-88F643929C73}"/>
    <dgm:cxn modelId="{A63BBB60-BD99-4DA8-85CB-5F44FDD081EB}" type="presParOf" srcId="{458DDBE1-31ED-4169-9416-8A6A1C59CBFD}" destId="{4805140B-FB8B-4B7D-8CC6-57CB80A3A588}" srcOrd="0" destOrd="0" presId="urn:microsoft.com/office/officeart/2005/8/layout/hierarchy4"/>
    <dgm:cxn modelId="{BC9DA6B3-899C-4DA2-8C0F-C5DB17A94BDB}" type="presParOf" srcId="{4805140B-FB8B-4B7D-8CC6-57CB80A3A588}" destId="{273B641F-E07C-48EF-B06D-071F9687AE12}" srcOrd="0" destOrd="0" presId="urn:microsoft.com/office/officeart/2005/8/layout/hierarchy4"/>
    <dgm:cxn modelId="{A3679004-A432-4959-A6B9-39C6E55D773A}" type="presParOf" srcId="{4805140B-FB8B-4B7D-8CC6-57CB80A3A588}" destId="{97CF6E9E-56B6-4464-8F2D-2C1CC79980F2}" srcOrd="1" destOrd="0" presId="urn:microsoft.com/office/officeart/2005/8/layout/hierarchy4"/>
    <dgm:cxn modelId="{0C18FBA9-48C4-4358-87B0-AC8F8E42F74D}" type="presParOf" srcId="{4805140B-FB8B-4B7D-8CC6-57CB80A3A588}" destId="{694997CE-3576-42FB-84F5-7C82D3D69CB8}" srcOrd="2" destOrd="0" presId="urn:microsoft.com/office/officeart/2005/8/layout/hierarchy4"/>
    <dgm:cxn modelId="{729043D7-575B-489E-9C3B-99F9A343EFE7}" type="presParOf" srcId="{694997CE-3576-42FB-84F5-7C82D3D69CB8}" destId="{CBDAB626-E24B-4BDC-B498-351C8319A631}" srcOrd="0" destOrd="0" presId="urn:microsoft.com/office/officeart/2005/8/layout/hierarchy4"/>
    <dgm:cxn modelId="{352FE429-8E23-4251-9DF1-9656CC3BA98A}" type="presParOf" srcId="{CBDAB626-E24B-4BDC-B498-351C8319A631}" destId="{3FEAAC1A-B733-4B4D-9CA9-2AD0C6EE5C08}" srcOrd="0" destOrd="0" presId="urn:microsoft.com/office/officeart/2005/8/layout/hierarchy4"/>
    <dgm:cxn modelId="{13CEA5DC-0A63-437B-ACB7-4F58F136D847}" type="presParOf" srcId="{CBDAB626-E24B-4BDC-B498-351C8319A631}" destId="{1B1484E5-92D8-42DE-9547-A15CC6626CE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1AA6FA-5412-48E0-8C8E-6C8123C06E8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8DFA80-EDF9-4FB4-B718-EE0DC7FA9559}">
      <dgm:prSet phldrT="[Текст]"/>
      <dgm:spPr>
        <a:solidFill>
          <a:schemeClr val="accent2">
            <a:lumMod val="20000"/>
            <a:lumOff val="80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>
            <a:tabLst/>
          </a:pPr>
          <a:endParaRPr lang="ru-RU" dirty="0"/>
        </a:p>
      </dgm:t>
    </dgm:pt>
    <dgm:pt modelId="{F252FD24-7894-42D7-B5EC-07402672C776}" type="parTrans" cxnId="{86CB5843-FE08-44EC-8A2B-B608AF1C51B3}">
      <dgm:prSet/>
      <dgm:spPr/>
      <dgm:t>
        <a:bodyPr/>
        <a:lstStyle/>
        <a:p>
          <a:endParaRPr lang="ru-RU"/>
        </a:p>
      </dgm:t>
    </dgm:pt>
    <dgm:pt modelId="{4510EDD3-CB88-4F4A-A98C-A4EEA64636EA}" type="sibTrans" cxnId="{86CB5843-FE08-44EC-8A2B-B608AF1C51B3}">
      <dgm:prSet/>
      <dgm:spPr>
        <a:solidFill>
          <a:schemeClr val="accent2">
            <a:lumMod val="60000"/>
            <a:lumOff val="40000"/>
            <a:alpha val="90000"/>
          </a:schemeClr>
        </a:solidFill>
        <a:ln>
          <a:solidFill>
            <a:schemeClr val="accent5">
              <a:lumMod val="5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endParaRPr lang="ru-RU" dirty="0"/>
        </a:p>
      </dgm:t>
    </dgm:pt>
    <dgm:pt modelId="{1A42AA87-0AE9-4D1F-802B-8B042DEDAAEE}">
      <dgm:prSet phldrT="[Текст]"/>
      <dgm:spPr>
        <a:solidFill>
          <a:schemeClr val="accent1">
            <a:lumMod val="40000"/>
            <a:lumOff val="60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tabLst>
              <a:tab pos="4214813" algn="l"/>
              <a:tab pos="4572000" algn="l"/>
            </a:tabLst>
          </a:pPr>
          <a:endParaRPr lang="ru-RU" dirty="0"/>
        </a:p>
      </dgm:t>
    </dgm:pt>
    <dgm:pt modelId="{936448D6-6A98-4A82-94CF-FE65E6499E66}" type="parTrans" cxnId="{8941BA7C-362B-4D52-ACA4-9EAFE5517B04}">
      <dgm:prSet/>
      <dgm:spPr/>
      <dgm:t>
        <a:bodyPr/>
        <a:lstStyle/>
        <a:p>
          <a:endParaRPr lang="ru-RU"/>
        </a:p>
      </dgm:t>
    </dgm:pt>
    <dgm:pt modelId="{A30D4F59-8BA2-41AE-95F1-C0ED6DA12386}" type="sibTrans" cxnId="{8941BA7C-362B-4D52-ACA4-9EAFE5517B04}">
      <dgm:prSet/>
      <dgm:spPr>
        <a:solidFill>
          <a:schemeClr val="tx2">
            <a:lumMod val="60000"/>
            <a:lumOff val="40000"/>
            <a:alpha val="90000"/>
          </a:schemeClr>
        </a:solidFill>
        <a:ln>
          <a:solidFill>
            <a:schemeClr val="accent5">
              <a:lumMod val="5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endParaRPr lang="ru-RU" dirty="0"/>
        </a:p>
      </dgm:t>
    </dgm:pt>
    <dgm:pt modelId="{6ADCA6A9-6F8C-4D21-B2E3-DCBB4DD694A5}">
      <dgm:prSet phldrT="[Текст]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 dirty="0"/>
        </a:p>
      </dgm:t>
    </dgm:pt>
    <dgm:pt modelId="{E5C09D8E-7D4C-4652-BABE-A8D528C75CB5}" type="parTrans" cxnId="{AEE7D264-7D4B-4D4E-8DF7-49D84A23A79B}">
      <dgm:prSet/>
      <dgm:spPr/>
      <dgm:t>
        <a:bodyPr/>
        <a:lstStyle/>
        <a:p>
          <a:endParaRPr lang="ru-RU"/>
        </a:p>
      </dgm:t>
    </dgm:pt>
    <dgm:pt modelId="{4DA75682-AA78-4F8E-AEE2-E2683C9AA011}" type="sibTrans" cxnId="{AEE7D264-7D4B-4D4E-8DF7-49D84A23A79B}">
      <dgm:prSet/>
      <dgm:spPr/>
      <dgm:t>
        <a:bodyPr/>
        <a:lstStyle/>
        <a:p>
          <a:endParaRPr lang="ru-RU"/>
        </a:p>
      </dgm:t>
    </dgm:pt>
    <dgm:pt modelId="{B675BC72-BBDA-4B14-B86E-7CCFB66B7FE1}" type="pres">
      <dgm:prSet presAssocID="{8D1AA6FA-5412-48E0-8C8E-6C8123C06E8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623160-DADB-4367-9D06-080431D99D6C}" type="pres">
      <dgm:prSet presAssocID="{8D1AA6FA-5412-48E0-8C8E-6C8123C06E86}" presName="dummyMaxCanvas" presStyleCnt="0">
        <dgm:presLayoutVars/>
      </dgm:prSet>
      <dgm:spPr/>
    </dgm:pt>
    <dgm:pt modelId="{D5EB687F-EF7A-470E-BAAB-6F934A34A3A9}" type="pres">
      <dgm:prSet presAssocID="{8D1AA6FA-5412-48E0-8C8E-6C8123C06E86}" presName="ThreeNodes_1" presStyleLbl="node1" presStyleIdx="0" presStyleCnt="3" custScaleX="103114" custScaleY="82189" custLinFactNeighborX="1644" custLinFactNeighborY="-123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66833-033C-4D4D-89C8-7797BE962396}" type="pres">
      <dgm:prSet presAssocID="{8D1AA6FA-5412-48E0-8C8E-6C8123C06E86}" presName="ThreeNodes_2" presStyleLbl="node1" presStyleIdx="1" presStyleCnt="3" custScaleX="106389" custScaleY="119940" custLinFactNeighborX="2750" custLinFactNeighborY="-10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E1AD2D-8BE9-49FD-95B0-29B9E422820F}" type="pres">
      <dgm:prSet presAssocID="{8D1AA6FA-5412-48E0-8C8E-6C8123C06E86}" presName="ThreeNodes_3" presStyleLbl="node1" presStyleIdx="2" presStyleCnt="3" custScaleX="99286" custScaleY="87293" custLinFactNeighborX="2876" custLinFactNeighborY="-99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D48E05-C3B9-4DCA-903D-DAE878BD118A}" type="pres">
      <dgm:prSet presAssocID="{8D1AA6FA-5412-48E0-8C8E-6C8123C06E86}" presName="ThreeConn_1-2" presStyleLbl="fgAccFollowNode1" presStyleIdx="0" presStyleCnt="2" custLinFactNeighborX="24156" custLinFactNeighborY="-389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733C4-CB71-4CE6-BA45-4565293DA01C}" type="pres">
      <dgm:prSet presAssocID="{8D1AA6FA-5412-48E0-8C8E-6C8123C06E86}" presName="ThreeConn_2-3" presStyleLbl="fgAccFollowNode1" presStyleIdx="1" presStyleCnt="2" custLinFactNeighborX="42973" custLinFactNeighborY="-90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A74551-B1E9-4874-90A4-DD215B945778}" type="pres">
      <dgm:prSet presAssocID="{8D1AA6FA-5412-48E0-8C8E-6C8123C06E8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D91D7-B1B6-4741-9AAF-F74BEAFB8882}" type="pres">
      <dgm:prSet presAssocID="{8D1AA6FA-5412-48E0-8C8E-6C8123C06E8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041E6D-0337-480C-B077-41E903FBCCD7}" type="pres">
      <dgm:prSet presAssocID="{8D1AA6FA-5412-48E0-8C8E-6C8123C06E8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95084F-CE7D-4A9A-A0E4-B7DF248D83E8}" type="presOf" srcId="{A30D4F59-8BA2-41AE-95F1-C0ED6DA12386}" destId="{490733C4-CB71-4CE6-BA45-4565293DA01C}" srcOrd="0" destOrd="0" presId="urn:microsoft.com/office/officeart/2005/8/layout/vProcess5"/>
    <dgm:cxn modelId="{CCE8C047-A364-4CDF-8C2D-515A1B795546}" type="presOf" srcId="{4510EDD3-CB88-4F4A-A98C-A4EEA64636EA}" destId="{16D48E05-C3B9-4DCA-903D-DAE878BD118A}" srcOrd="0" destOrd="0" presId="urn:microsoft.com/office/officeart/2005/8/layout/vProcess5"/>
    <dgm:cxn modelId="{8ED9FCE6-7891-4F75-9CDB-07A28AB71550}" type="presOf" srcId="{8D1AA6FA-5412-48E0-8C8E-6C8123C06E86}" destId="{B675BC72-BBDA-4B14-B86E-7CCFB66B7FE1}" srcOrd="0" destOrd="0" presId="urn:microsoft.com/office/officeart/2005/8/layout/vProcess5"/>
    <dgm:cxn modelId="{3456FED3-D547-49F2-8519-8567CF56E7C7}" type="presOf" srcId="{1A42AA87-0AE9-4D1F-802B-8B042DEDAAEE}" destId="{C0866833-033C-4D4D-89C8-7797BE962396}" srcOrd="0" destOrd="0" presId="urn:microsoft.com/office/officeart/2005/8/layout/vProcess5"/>
    <dgm:cxn modelId="{86CB5843-FE08-44EC-8A2B-B608AF1C51B3}" srcId="{8D1AA6FA-5412-48E0-8C8E-6C8123C06E86}" destId="{BC8DFA80-EDF9-4FB4-B718-EE0DC7FA9559}" srcOrd="0" destOrd="0" parTransId="{F252FD24-7894-42D7-B5EC-07402672C776}" sibTransId="{4510EDD3-CB88-4F4A-A98C-A4EEA64636EA}"/>
    <dgm:cxn modelId="{686ABA1B-6C84-40BF-A9D4-031629D9963C}" type="presOf" srcId="{BC8DFA80-EDF9-4FB4-B718-EE0DC7FA9559}" destId="{D5EB687F-EF7A-470E-BAAB-6F934A34A3A9}" srcOrd="0" destOrd="0" presId="urn:microsoft.com/office/officeart/2005/8/layout/vProcess5"/>
    <dgm:cxn modelId="{C2AF1917-5173-4DEB-B2B3-C0BD3921C555}" type="presOf" srcId="{6ADCA6A9-6F8C-4D21-B2E3-DCBB4DD694A5}" destId="{42E1AD2D-8BE9-49FD-95B0-29B9E422820F}" srcOrd="0" destOrd="0" presId="urn:microsoft.com/office/officeart/2005/8/layout/vProcess5"/>
    <dgm:cxn modelId="{3B0009D7-19FB-4096-A350-CBB247B67E15}" type="presOf" srcId="{1A42AA87-0AE9-4D1F-802B-8B042DEDAAEE}" destId="{57AD91D7-B1B6-4741-9AAF-F74BEAFB8882}" srcOrd="1" destOrd="0" presId="urn:microsoft.com/office/officeart/2005/8/layout/vProcess5"/>
    <dgm:cxn modelId="{30D99D1D-C8E0-4A6D-A0C1-8E2940321381}" type="presOf" srcId="{6ADCA6A9-6F8C-4D21-B2E3-DCBB4DD694A5}" destId="{76041E6D-0337-480C-B077-41E903FBCCD7}" srcOrd="1" destOrd="0" presId="urn:microsoft.com/office/officeart/2005/8/layout/vProcess5"/>
    <dgm:cxn modelId="{AEE7D264-7D4B-4D4E-8DF7-49D84A23A79B}" srcId="{8D1AA6FA-5412-48E0-8C8E-6C8123C06E86}" destId="{6ADCA6A9-6F8C-4D21-B2E3-DCBB4DD694A5}" srcOrd="2" destOrd="0" parTransId="{E5C09D8E-7D4C-4652-BABE-A8D528C75CB5}" sibTransId="{4DA75682-AA78-4F8E-AEE2-E2683C9AA011}"/>
    <dgm:cxn modelId="{8941BA7C-362B-4D52-ACA4-9EAFE5517B04}" srcId="{8D1AA6FA-5412-48E0-8C8E-6C8123C06E86}" destId="{1A42AA87-0AE9-4D1F-802B-8B042DEDAAEE}" srcOrd="1" destOrd="0" parTransId="{936448D6-6A98-4A82-94CF-FE65E6499E66}" sibTransId="{A30D4F59-8BA2-41AE-95F1-C0ED6DA12386}"/>
    <dgm:cxn modelId="{D60AC553-2655-4CC0-A819-8B499F812E37}" type="presOf" srcId="{BC8DFA80-EDF9-4FB4-B718-EE0DC7FA9559}" destId="{FFA74551-B1E9-4874-90A4-DD215B945778}" srcOrd="1" destOrd="0" presId="urn:microsoft.com/office/officeart/2005/8/layout/vProcess5"/>
    <dgm:cxn modelId="{D59DB45D-58CF-42B5-95AD-D4A925C00BA6}" type="presParOf" srcId="{B675BC72-BBDA-4B14-B86E-7CCFB66B7FE1}" destId="{97623160-DADB-4367-9D06-080431D99D6C}" srcOrd="0" destOrd="0" presId="urn:microsoft.com/office/officeart/2005/8/layout/vProcess5"/>
    <dgm:cxn modelId="{40E85D09-3853-465F-9714-DD9A45CF6DB7}" type="presParOf" srcId="{B675BC72-BBDA-4B14-B86E-7CCFB66B7FE1}" destId="{D5EB687F-EF7A-470E-BAAB-6F934A34A3A9}" srcOrd="1" destOrd="0" presId="urn:microsoft.com/office/officeart/2005/8/layout/vProcess5"/>
    <dgm:cxn modelId="{FC36DF8F-5E0B-443C-8C32-E313981CCA57}" type="presParOf" srcId="{B675BC72-BBDA-4B14-B86E-7CCFB66B7FE1}" destId="{C0866833-033C-4D4D-89C8-7797BE962396}" srcOrd="2" destOrd="0" presId="urn:microsoft.com/office/officeart/2005/8/layout/vProcess5"/>
    <dgm:cxn modelId="{2D845CDE-AC25-43FF-A73D-402B8013455C}" type="presParOf" srcId="{B675BC72-BBDA-4B14-B86E-7CCFB66B7FE1}" destId="{42E1AD2D-8BE9-49FD-95B0-29B9E422820F}" srcOrd="3" destOrd="0" presId="urn:microsoft.com/office/officeart/2005/8/layout/vProcess5"/>
    <dgm:cxn modelId="{6A098E91-3E2C-4E37-8301-E544291175AF}" type="presParOf" srcId="{B675BC72-BBDA-4B14-B86E-7CCFB66B7FE1}" destId="{16D48E05-C3B9-4DCA-903D-DAE878BD118A}" srcOrd="4" destOrd="0" presId="urn:microsoft.com/office/officeart/2005/8/layout/vProcess5"/>
    <dgm:cxn modelId="{F0521AB3-C979-472C-9E50-62DE2B4B0337}" type="presParOf" srcId="{B675BC72-BBDA-4B14-B86E-7CCFB66B7FE1}" destId="{490733C4-CB71-4CE6-BA45-4565293DA01C}" srcOrd="5" destOrd="0" presId="urn:microsoft.com/office/officeart/2005/8/layout/vProcess5"/>
    <dgm:cxn modelId="{133883F4-6F66-4F07-9228-DE4EEFAA8CED}" type="presParOf" srcId="{B675BC72-BBDA-4B14-B86E-7CCFB66B7FE1}" destId="{FFA74551-B1E9-4874-90A4-DD215B945778}" srcOrd="6" destOrd="0" presId="urn:microsoft.com/office/officeart/2005/8/layout/vProcess5"/>
    <dgm:cxn modelId="{7FA05A88-BABB-4190-BF97-52680E7B45D8}" type="presParOf" srcId="{B675BC72-BBDA-4B14-B86E-7CCFB66B7FE1}" destId="{57AD91D7-B1B6-4741-9AAF-F74BEAFB8882}" srcOrd="7" destOrd="0" presId="urn:microsoft.com/office/officeart/2005/8/layout/vProcess5"/>
    <dgm:cxn modelId="{9663B776-A343-4547-8021-E0BC00FAB227}" type="presParOf" srcId="{B675BC72-BBDA-4B14-B86E-7CCFB66B7FE1}" destId="{76041E6D-0337-480C-B077-41E903FBCCD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816D7C-1A86-49B8-9C1E-A9A071D4EFE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494E2E-4666-4001-9E88-C63CE1F9DC5C}">
      <dgm:prSet phldrT="[Текст]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Наименование заказчика</a:t>
          </a:r>
          <a:endParaRPr lang="ru-RU" dirty="0">
            <a:solidFill>
              <a:schemeClr val="tx1"/>
            </a:solidFill>
          </a:endParaRPr>
        </a:p>
      </dgm:t>
    </dgm:pt>
    <dgm:pt modelId="{E5A0ADC4-05C8-403E-9647-100BA9E9D6FC}" type="parTrans" cxnId="{DBA3D9CE-E854-441F-A439-6347BD5AE2BE}">
      <dgm:prSet/>
      <dgm:spPr/>
      <dgm:t>
        <a:bodyPr/>
        <a:lstStyle/>
        <a:p>
          <a:endParaRPr lang="ru-RU"/>
        </a:p>
      </dgm:t>
    </dgm:pt>
    <dgm:pt modelId="{6914731E-2207-4CE4-9B12-D57BD839C429}" type="sibTrans" cxnId="{DBA3D9CE-E854-441F-A439-6347BD5AE2BE}">
      <dgm:prSet/>
      <dgm:spPr/>
      <dgm:t>
        <a:bodyPr/>
        <a:lstStyle/>
        <a:p>
          <a:endParaRPr lang="ru-RU"/>
        </a:p>
      </dgm:t>
    </dgm:pt>
    <dgm:pt modelId="{FE94FE77-C4A3-44EB-AF30-03EAFE99790E}">
      <dgm:prSet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Дополнительная информация о лекарственных препаратах</a:t>
          </a:r>
          <a:endParaRPr lang="ru-RU" dirty="0">
            <a:solidFill>
              <a:schemeClr val="tx1"/>
            </a:solidFill>
          </a:endParaRPr>
        </a:p>
      </dgm:t>
    </dgm:pt>
    <dgm:pt modelId="{DE95E363-2DB4-4F57-B38A-FDCFDC79EF95}" type="parTrans" cxnId="{6B8FA3F5-4B45-4A9C-A9F9-43DA098F6D96}">
      <dgm:prSet/>
      <dgm:spPr/>
      <dgm:t>
        <a:bodyPr/>
        <a:lstStyle/>
        <a:p>
          <a:endParaRPr lang="ru-RU"/>
        </a:p>
      </dgm:t>
    </dgm:pt>
    <dgm:pt modelId="{D1B95872-55A4-4482-B879-687241603A1A}" type="sibTrans" cxnId="{6B8FA3F5-4B45-4A9C-A9F9-43DA098F6D96}">
      <dgm:prSet/>
      <dgm:spPr/>
      <dgm:t>
        <a:bodyPr/>
        <a:lstStyle/>
        <a:p>
          <a:endParaRPr lang="ru-RU"/>
        </a:p>
      </dgm:t>
    </dgm:pt>
    <dgm:pt modelId="{BCD66089-1C4D-4A57-B823-DA8EF46FF8D9}">
      <dgm:prSet/>
      <dgm:spPr/>
      <dgm:t>
        <a:bodyPr/>
        <a:lstStyle/>
        <a:p>
          <a:endParaRPr lang="ru-RU"/>
        </a:p>
      </dgm:t>
    </dgm:pt>
    <dgm:pt modelId="{B68FD931-62B0-4F33-8A84-7586DBBEC15C}" type="parTrans" cxnId="{D4B7D84E-B390-4197-8060-54DBA4D46158}">
      <dgm:prSet/>
      <dgm:spPr/>
      <dgm:t>
        <a:bodyPr/>
        <a:lstStyle/>
        <a:p>
          <a:endParaRPr lang="ru-RU"/>
        </a:p>
      </dgm:t>
    </dgm:pt>
    <dgm:pt modelId="{314FA455-C229-4843-8018-6675820B60C7}" type="sibTrans" cxnId="{D4B7D84E-B390-4197-8060-54DBA4D46158}">
      <dgm:prSet/>
      <dgm:spPr/>
      <dgm:t>
        <a:bodyPr/>
        <a:lstStyle/>
        <a:p>
          <a:endParaRPr lang="ru-RU"/>
        </a:p>
      </dgm:t>
    </dgm:pt>
    <dgm:pt modelId="{449B39EC-71E1-42E1-AE44-5B35BF638200}">
      <dgm:prSet/>
      <dgm:spPr/>
      <dgm:t>
        <a:bodyPr/>
        <a:lstStyle/>
        <a:p>
          <a:endParaRPr lang="ru-RU"/>
        </a:p>
      </dgm:t>
    </dgm:pt>
    <dgm:pt modelId="{F8682E6F-9D0B-4246-B2C9-2E7A98C792C8}" type="parTrans" cxnId="{DED0C24B-3BD5-4089-87B2-A72A00209363}">
      <dgm:prSet/>
      <dgm:spPr/>
      <dgm:t>
        <a:bodyPr/>
        <a:lstStyle/>
        <a:p>
          <a:endParaRPr lang="ru-RU"/>
        </a:p>
      </dgm:t>
    </dgm:pt>
    <dgm:pt modelId="{A51D3D41-BD72-467C-8872-35BAC585E588}" type="sibTrans" cxnId="{DED0C24B-3BD5-4089-87B2-A72A00209363}">
      <dgm:prSet/>
      <dgm:spPr/>
      <dgm:t>
        <a:bodyPr/>
        <a:lstStyle/>
        <a:p>
          <a:endParaRPr lang="ru-RU"/>
        </a:p>
      </dgm:t>
    </dgm:pt>
    <dgm:pt modelId="{5A6C59CC-C287-4C17-BBBC-D1690C31DC76}">
      <dgm:prSet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Цена контракта с указанием размера аванса (при наличии)</a:t>
          </a:r>
          <a:endParaRPr lang="ru-RU" dirty="0">
            <a:solidFill>
              <a:schemeClr val="tx1"/>
            </a:solidFill>
          </a:endParaRPr>
        </a:p>
      </dgm:t>
    </dgm:pt>
    <dgm:pt modelId="{B8192B59-61C3-4F24-AD23-BE302ADF8FDC}" type="parTrans" cxnId="{D4579B5B-B1CE-4B19-88C7-F25BEE5C7176}">
      <dgm:prSet/>
      <dgm:spPr/>
      <dgm:t>
        <a:bodyPr/>
        <a:lstStyle/>
        <a:p>
          <a:endParaRPr lang="ru-RU"/>
        </a:p>
      </dgm:t>
    </dgm:pt>
    <dgm:pt modelId="{882A3DFF-8547-474E-8F26-10BEC2941E18}" type="sibTrans" cxnId="{D4579B5B-B1CE-4B19-88C7-F25BEE5C7176}">
      <dgm:prSet/>
      <dgm:spPr/>
      <dgm:t>
        <a:bodyPr/>
        <a:lstStyle/>
        <a:p>
          <a:endParaRPr lang="ru-RU"/>
        </a:p>
      </dgm:t>
    </dgm:pt>
    <dgm:pt modelId="{87AA54C5-29B5-4EB7-9650-E72CC2504E98}">
      <dgm:prSet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Источник финансирования</a:t>
          </a:r>
          <a:endParaRPr lang="ru-RU" dirty="0">
            <a:solidFill>
              <a:schemeClr val="tx1"/>
            </a:solidFill>
          </a:endParaRPr>
        </a:p>
      </dgm:t>
    </dgm:pt>
    <dgm:pt modelId="{1B37895F-9F6B-4616-952C-5807E9901522}" type="parTrans" cxnId="{9C40FB38-2F07-4507-B500-216AE0E66297}">
      <dgm:prSet/>
      <dgm:spPr/>
      <dgm:t>
        <a:bodyPr/>
        <a:lstStyle/>
        <a:p>
          <a:endParaRPr lang="ru-RU"/>
        </a:p>
      </dgm:t>
    </dgm:pt>
    <dgm:pt modelId="{D59468FE-E39C-49CE-A6A7-E6106744A75A}" type="sibTrans" cxnId="{9C40FB38-2F07-4507-B500-216AE0E66297}">
      <dgm:prSet/>
      <dgm:spPr/>
      <dgm:t>
        <a:bodyPr/>
        <a:lstStyle/>
        <a:p>
          <a:endParaRPr lang="ru-RU"/>
        </a:p>
      </dgm:t>
    </dgm:pt>
    <dgm:pt modelId="{19209086-0B7D-4376-A5D2-DC9F3B948D0D}">
      <dgm:prSet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Дата заключения и номер контракта</a:t>
          </a:r>
          <a:endParaRPr lang="ru-RU" dirty="0">
            <a:solidFill>
              <a:schemeClr val="tx1"/>
            </a:solidFill>
          </a:endParaRPr>
        </a:p>
      </dgm:t>
    </dgm:pt>
    <dgm:pt modelId="{115C8C2A-F85C-4CFF-8A6F-8F1C1AD0E238}" type="parTrans" cxnId="{F7E60011-9682-448E-BDEA-7067AF1E65F9}">
      <dgm:prSet/>
      <dgm:spPr/>
      <dgm:t>
        <a:bodyPr/>
        <a:lstStyle/>
        <a:p>
          <a:endParaRPr lang="ru-RU"/>
        </a:p>
      </dgm:t>
    </dgm:pt>
    <dgm:pt modelId="{C5B5DC0F-854B-4FE9-8975-2AA50BB21E45}" type="sibTrans" cxnId="{F7E60011-9682-448E-BDEA-7067AF1E65F9}">
      <dgm:prSet/>
      <dgm:spPr/>
      <dgm:t>
        <a:bodyPr/>
        <a:lstStyle/>
        <a:p>
          <a:endParaRPr lang="ru-RU"/>
        </a:p>
      </dgm:t>
    </dgm:pt>
    <dgm:pt modelId="{64D59E3B-FF98-440F-A13A-CAF320286419}">
      <dgm:prSet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 </a:t>
          </a:r>
          <a:r>
            <a:rPr lang="ru-RU" b="0" dirty="0" smtClean="0">
              <a:solidFill>
                <a:schemeClr val="tx1"/>
              </a:solidFill>
            </a:rPr>
            <a:t>ИНН (подрядчика, исполнителя</a:t>
          </a:r>
          <a:r>
            <a:rPr lang="ru-RU" b="1" dirty="0" smtClean="0">
              <a:solidFill>
                <a:schemeClr val="tx1"/>
              </a:solidFill>
            </a:rPr>
            <a:t>)</a:t>
          </a:r>
          <a:endParaRPr lang="ru-RU" dirty="0">
            <a:solidFill>
              <a:schemeClr val="tx1"/>
            </a:solidFill>
          </a:endParaRPr>
        </a:p>
      </dgm:t>
    </dgm:pt>
    <dgm:pt modelId="{0D5AFBE0-85EF-44E7-BDDC-75BEAB69AF90}" type="parTrans" cxnId="{9197E96C-54BA-474C-9BEC-6E91AB31001C}">
      <dgm:prSet/>
      <dgm:spPr/>
      <dgm:t>
        <a:bodyPr/>
        <a:lstStyle/>
        <a:p>
          <a:endParaRPr lang="ru-RU"/>
        </a:p>
      </dgm:t>
    </dgm:pt>
    <dgm:pt modelId="{6D521696-8188-4B87-9C8A-C5A07F4CEB29}" type="sibTrans" cxnId="{9197E96C-54BA-474C-9BEC-6E91AB31001C}">
      <dgm:prSet/>
      <dgm:spPr/>
      <dgm:t>
        <a:bodyPr/>
        <a:lstStyle/>
        <a:p>
          <a:endParaRPr lang="ru-RU"/>
        </a:p>
      </dgm:t>
    </dgm:pt>
    <dgm:pt modelId="{B1272B91-4491-4288-8C20-E3223AC57955}">
      <dgm:prSet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Наименование юридического лица, ФИО физического лица</a:t>
          </a:r>
          <a:endParaRPr lang="ru-RU" dirty="0">
            <a:solidFill>
              <a:schemeClr val="tx1"/>
            </a:solidFill>
          </a:endParaRPr>
        </a:p>
      </dgm:t>
    </dgm:pt>
    <dgm:pt modelId="{56EA642D-B45E-42ED-A080-9F37FBD762EC}" type="parTrans" cxnId="{DEFF2ED5-70C5-4D99-9BD5-C576A23963E9}">
      <dgm:prSet/>
      <dgm:spPr/>
      <dgm:t>
        <a:bodyPr/>
        <a:lstStyle/>
        <a:p>
          <a:endParaRPr lang="ru-RU"/>
        </a:p>
      </dgm:t>
    </dgm:pt>
    <dgm:pt modelId="{2D37D30C-3050-4991-AEE8-2B1886910C67}" type="sibTrans" cxnId="{DEFF2ED5-70C5-4D99-9BD5-C576A23963E9}">
      <dgm:prSet/>
      <dgm:spPr/>
      <dgm:t>
        <a:bodyPr/>
        <a:lstStyle/>
        <a:p>
          <a:endParaRPr lang="ru-RU"/>
        </a:p>
      </dgm:t>
    </dgm:pt>
    <dgm:pt modelId="{1118CC26-3AA8-4C1D-BB22-3232719F709A}" type="pres">
      <dgm:prSet presAssocID="{5E816D7C-1A86-49B8-9C1E-A9A071D4EFE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E4270FD-6CB1-474E-A6F3-8F5E562FB4AF}" type="pres">
      <dgm:prSet presAssocID="{5E816D7C-1A86-49B8-9C1E-A9A071D4EFE6}" presName="Name1" presStyleCnt="0"/>
      <dgm:spPr/>
    </dgm:pt>
    <dgm:pt modelId="{C9207788-C75A-4627-A017-9E0493B20A58}" type="pres">
      <dgm:prSet presAssocID="{5E816D7C-1A86-49B8-9C1E-A9A071D4EFE6}" presName="cycle" presStyleCnt="0"/>
      <dgm:spPr/>
    </dgm:pt>
    <dgm:pt modelId="{238BB2D1-F734-44D6-A0A7-149492D555CF}" type="pres">
      <dgm:prSet presAssocID="{5E816D7C-1A86-49B8-9C1E-A9A071D4EFE6}" presName="srcNode" presStyleLbl="node1" presStyleIdx="0" presStyleCnt="7"/>
      <dgm:spPr/>
    </dgm:pt>
    <dgm:pt modelId="{31868A92-34A5-441D-8B9C-B0B8262E59A1}" type="pres">
      <dgm:prSet presAssocID="{5E816D7C-1A86-49B8-9C1E-A9A071D4EFE6}" presName="conn" presStyleLbl="parChTrans1D2" presStyleIdx="0" presStyleCnt="1"/>
      <dgm:spPr/>
      <dgm:t>
        <a:bodyPr/>
        <a:lstStyle/>
        <a:p>
          <a:endParaRPr lang="ru-RU"/>
        </a:p>
      </dgm:t>
    </dgm:pt>
    <dgm:pt modelId="{6C258BAF-CBC3-44CA-A936-5256D52B9BDE}" type="pres">
      <dgm:prSet presAssocID="{5E816D7C-1A86-49B8-9C1E-A9A071D4EFE6}" presName="extraNode" presStyleLbl="node1" presStyleIdx="0" presStyleCnt="7"/>
      <dgm:spPr/>
    </dgm:pt>
    <dgm:pt modelId="{ACEADDBA-E50B-4176-9A78-7055DC47A710}" type="pres">
      <dgm:prSet presAssocID="{5E816D7C-1A86-49B8-9C1E-A9A071D4EFE6}" presName="dstNode" presStyleLbl="node1" presStyleIdx="0" presStyleCnt="7"/>
      <dgm:spPr/>
    </dgm:pt>
    <dgm:pt modelId="{4270CFD2-02B8-4C63-A799-3811437DE90E}" type="pres">
      <dgm:prSet presAssocID="{2F494E2E-4666-4001-9E88-C63CE1F9DC5C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43320-0391-4539-AAAC-349C86F22327}" type="pres">
      <dgm:prSet presAssocID="{2F494E2E-4666-4001-9E88-C63CE1F9DC5C}" presName="accent_1" presStyleCnt="0"/>
      <dgm:spPr/>
    </dgm:pt>
    <dgm:pt modelId="{42E847AB-AB47-4ED2-B884-3E5449B02DA0}" type="pres">
      <dgm:prSet presAssocID="{2F494E2E-4666-4001-9E88-C63CE1F9DC5C}" presName="accentRepeatNode" presStyleLbl="solidFgAcc1" presStyleIdx="0" presStyleCnt="7"/>
      <dgm:spPr>
        <a:solidFill>
          <a:srgbClr val="FAFAD4"/>
        </a:solidFill>
        <a:ln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relaxedInset"/>
        </a:sp3d>
      </dgm:spPr>
    </dgm:pt>
    <dgm:pt modelId="{EFF04ECB-F7E0-441E-AEB2-C9CA6005F1B9}" type="pres">
      <dgm:prSet presAssocID="{87AA54C5-29B5-4EB7-9650-E72CC2504E98}" presName="text_2" presStyleLbl="node1" presStyleIdx="1" presStyleCnt="7" custLinFactNeighborX="15" custLinFactNeighborY="3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C30376-A7D3-428B-A63D-CEC042CF7A6C}" type="pres">
      <dgm:prSet presAssocID="{87AA54C5-29B5-4EB7-9650-E72CC2504E98}" presName="accent_2" presStyleCnt="0"/>
      <dgm:spPr/>
    </dgm:pt>
    <dgm:pt modelId="{34F37598-DC57-4B00-95EA-89E358F86B0A}" type="pres">
      <dgm:prSet presAssocID="{87AA54C5-29B5-4EB7-9650-E72CC2504E98}" presName="accentRepeatNode" presStyleLbl="solidFgAcc1" presStyleIdx="1" presStyleCnt="7"/>
      <dgm:spPr>
        <a:solidFill>
          <a:srgbClr val="FAFAD4"/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relaxedInset"/>
        </a:sp3d>
      </dgm:spPr>
    </dgm:pt>
    <dgm:pt modelId="{56305935-3ADD-4F2D-9148-D41B49822102}" type="pres">
      <dgm:prSet presAssocID="{19209086-0B7D-4376-A5D2-DC9F3B948D0D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E35BB9-99EA-4030-A312-F7AA1D19FD3B}" type="pres">
      <dgm:prSet presAssocID="{19209086-0B7D-4376-A5D2-DC9F3B948D0D}" presName="accent_3" presStyleCnt="0"/>
      <dgm:spPr/>
    </dgm:pt>
    <dgm:pt modelId="{F6682858-70E1-4172-BFA3-806DFB1B3046}" type="pres">
      <dgm:prSet presAssocID="{19209086-0B7D-4376-A5D2-DC9F3B948D0D}" presName="accentRepeatNode" presStyleLbl="solidFgAcc1" presStyleIdx="2" presStyleCnt="7"/>
      <dgm:spPr>
        <a:solidFill>
          <a:srgbClr val="FAFAD4"/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relaxedInset"/>
        </a:sp3d>
      </dgm:spPr>
    </dgm:pt>
    <dgm:pt modelId="{C4A9839A-BE25-4C35-BAE7-640A967F70AE}" type="pres">
      <dgm:prSet presAssocID="{5A6C59CC-C287-4C17-BBBC-D1690C31DC76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9A09E-7620-4A74-BC30-30777D02FB16}" type="pres">
      <dgm:prSet presAssocID="{5A6C59CC-C287-4C17-BBBC-D1690C31DC76}" presName="accent_4" presStyleCnt="0"/>
      <dgm:spPr/>
    </dgm:pt>
    <dgm:pt modelId="{30354563-EA88-4144-AD13-7FE106590EFF}" type="pres">
      <dgm:prSet presAssocID="{5A6C59CC-C287-4C17-BBBC-D1690C31DC76}" presName="accentRepeatNode" presStyleLbl="solidFgAcc1" presStyleIdx="3" presStyleCnt="7"/>
      <dgm:spPr>
        <a:solidFill>
          <a:srgbClr val="FAFAD4"/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relaxedInset"/>
        </a:sp3d>
      </dgm:spPr>
    </dgm:pt>
    <dgm:pt modelId="{9E25D681-2C3F-46E2-9BB5-294FA53BAA99}" type="pres">
      <dgm:prSet presAssocID="{FE94FE77-C4A3-44EB-AF30-03EAFE99790E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F696E7-4A2A-4094-8EA9-EB6901B51F1C}" type="pres">
      <dgm:prSet presAssocID="{FE94FE77-C4A3-44EB-AF30-03EAFE99790E}" presName="accent_5" presStyleCnt="0"/>
      <dgm:spPr/>
    </dgm:pt>
    <dgm:pt modelId="{164F9CF8-6310-4C88-BFAB-04148258B2BE}" type="pres">
      <dgm:prSet presAssocID="{FE94FE77-C4A3-44EB-AF30-03EAFE99790E}" presName="accentRepeatNode" presStyleLbl="solidFgAcc1" presStyleIdx="4" presStyleCnt="7"/>
      <dgm:spPr>
        <a:solidFill>
          <a:srgbClr val="FAFAD4"/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relaxedInset"/>
        </a:sp3d>
      </dgm:spPr>
    </dgm:pt>
    <dgm:pt modelId="{ACAA23E3-FD7F-433B-A1D2-DF19ECE2102D}" type="pres">
      <dgm:prSet presAssocID="{B1272B91-4491-4288-8C20-E3223AC57955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D3343-6110-4247-BCCC-00F7549D3AEF}" type="pres">
      <dgm:prSet presAssocID="{B1272B91-4491-4288-8C20-E3223AC57955}" presName="accent_6" presStyleCnt="0"/>
      <dgm:spPr/>
    </dgm:pt>
    <dgm:pt modelId="{27BD61AB-9923-4A07-B9FF-6B468651AB67}" type="pres">
      <dgm:prSet presAssocID="{B1272B91-4491-4288-8C20-E3223AC57955}" presName="accentRepeatNode" presStyleLbl="solidFgAcc1" presStyleIdx="5" presStyleCnt="7"/>
      <dgm:spPr>
        <a:solidFill>
          <a:srgbClr val="FAFAD4"/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relaxedInset"/>
        </a:sp3d>
      </dgm:spPr>
    </dgm:pt>
    <dgm:pt modelId="{37F51DE4-99FB-42F2-81DC-DD12739727B5}" type="pres">
      <dgm:prSet presAssocID="{64D59E3B-FF98-440F-A13A-CAF320286419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5EE60B-780F-47B3-818F-FC92D59B7DDA}" type="pres">
      <dgm:prSet presAssocID="{64D59E3B-FF98-440F-A13A-CAF320286419}" presName="accent_7" presStyleCnt="0"/>
      <dgm:spPr/>
    </dgm:pt>
    <dgm:pt modelId="{CE33BD23-63CC-4D60-B578-9E9A202AFE35}" type="pres">
      <dgm:prSet presAssocID="{64D59E3B-FF98-440F-A13A-CAF320286419}" presName="accentRepeatNode" presStyleLbl="solidFgAcc1" presStyleIdx="6" presStyleCnt="7"/>
      <dgm:spPr>
        <a:solidFill>
          <a:srgbClr val="FAFAD4"/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relaxedInset"/>
        </a:sp3d>
      </dgm:spPr>
    </dgm:pt>
  </dgm:ptLst>
  <dgm:cxnLst>
    <dgm:cxn modelId="{DBA3D9CE-E854-441F-A439-6347BD5AE2BE}" srcId="{5E816D7C-1A86-49B8-9C1E-A9A071D4EFE6}" destId="{2F494E2E-4666-4001-9E88-C63CE1F9DC5C}" srcOrd="0" destOrd="0" parTransId="{E5A0ADC4-05C8-403E-9647-100BA9E9D6FC}" sibTransId="{6914731E-2207-4CE4-9B12-D57BD839C429}"/>
    <dgm:cxn modelId="{2CAAD1B6-4615-4D69-9F94-428F67680B4E}" type="presOf" srcId="{64D59E3B-FF98-440F-A13A-CAF320286419}" destId="{37F51DE4-99FB-42F2-81DC-DD12739727B5}" srcOrd="0" destOrd="0" presId="urn:microsoft.com/office/officeart/2008/layout/VerticalCurvedList"/>
    <dgm:cxn modelId="{A06EAC1F-0733-4FDE-B0E4-F76CEFA6FC83}" type="presOf" srcId="{5A6C59CC-C287-4C17-BBBC-D1690C31DC76}" destId="{C4A9839A-BE25-4C35-BAE7-640A967F70AE}" srcOrd="0" destOrd="0" presId="urn:microsoft.com/office/officeart/2008/layout/VerticalCurvedList"/>
    <dgm:cxn modelId="{DEFF2ED5-70C5-4D99-9BD5-C576A23963E9}" srcId="{5E816D7C-1A86-49B8-9C1E-A9A071D4EFE6}" destId="{B1272B91-4491-4288-8C20-E3223AC57955}" srcOrd="5" destOrd="0" parTransId="{56EA642D-B45E-42ED-A080-9F37FBD762EC}" sibTransId="{2D37D30C-3050-4991-AEE8-2B1886910C67}"/>
    <dgm:cxn modelId="{AE0DE835-7451-4EC7-8D44-544C79C63B46}" type="presOf" srcId="{FE94FE77-C4A3-44EB-AF30-03EAFE99790E}" destId="{9E25D681-2C3F-46E2-9BB5-294FA53BAA99}" srcOrd="0" destOrd="0" presId="urn:microsoft.com/office/officeart/2008/layout/VerticalCurvedList"/>
    <dgm:cxn modelId="{D4B7D84E-B390-4197-8060-54DBA4D46158}" srcId="{5E816D7C-1A86-49B8-9C1E-A9A071D4EFE6}" destId="{BCD66089-1C4D-4A57-B823-DA8EF46FF8D9}" srcOrd="8" destOrd="0" parTransId="{B68FD931-62B0-4F33-8A84-7586DBBEC15C}" sibTransId="{314FA455-C229-4843-8018-6675820B60C7}"/>
    <dgm:cxn modelId="{E961681B-CDF1-4873-A4FA-66F97A02347B}" type="presOf" srcId="{2F494E2E-4666-4001-9E88-C63CE1F9DC5C}" destId="{4270CFD2-02B8-4C63-A799-3811437DE90E}" srcOrd="0" destOrd="0" presId="urn:microsoft.com/office/officeart/2008/layout/VerticalCurvedList"/>
    <dgm:cxn modelId="{6B8FA3F5-4B45-4A9C-A9F9-43DA098F6D96}" srcId="{5E816D7C-1A86-49B8-9C1E-A9A071D4EFE6}" destId="{FE94FE77-C4A3-44EB-AF30-03EAFE99790E}" srcOrd="4" destOrd="0" parTransId="{DE95E363-2DB4-4F57-B38A-FDCFDC79EF95}" sibTransId="{D1B95872-55A4-4482-B879-687241603A1A}"/>
    <dgm:cxn modelId="{9C40FB38-2F07-4507-B500-216AE0E66297}" srcId="{5E816D7C-1A86-49B8-9C1E-A9A071D4EFE6}" destId="{87AA54C5-29B5-4EB7-9650-E72CC2504E98}" srcOrd="1" destOrd="0" parTransId="{1B37895F-9F6B-4616-952C-5807E9901522}" sibTransId="{D59468FE-E39C-49CE-A6A7-E6106744A75A}"/>
    <dgm:cxn modelId="{D4579B5B-B1CE-4B19-88C7-F25BEE5C7176}" srcId="{5E816D7C-1A86-49B8-9C1E-A9A071D4EFE6}" destId="{5A6C59CC-C287-4C17-BBBC-D1690C31DC76}" srcOrd="3" destOrd="0" parTransId="{B8192B59-61C3-4F24-AD23-BE302ADF8FDC}" sibTransId="{882A3DFF-8547-474E-8F26-10BEC2941E18}"/>
    <dgm:cxn modelId="{40E57DAE-AAF5-4A52-AE50-21D43523E263}" type="presOf" srcId="{B1272B91-4491-4288-8C20-E3223AC57955}" destId="{ACAA23E3-FD7F-433B-A1D2-DF19ECE2102D}" srcOrd="0" destOrd="0" presId="urn:microsoft.com/office/officeart/2008/layout/VerticalCurvedList"/>
    <dgm:cxn modelId="{9197E96C-54BA-474C-9BEC-6E91AB31001C}" srcId="{5E816D7C-1A86-49B8-9C1E-A9A071D4EFE6}" destId="{64D59E3B-FF98-440F-A13A-CAF320286419}" srcOrd="6" destOrd="0" parTransId="{0D5AFBE0-85EF-44E7-BDDC-75BEAB69AF90}" sibTransId="{6D521696-8188-4B87-9C8A-C5A07F4CEB29}"/>
    <dgm:cxn modelId="{DED0C24B-3BD5-4089-87B2-A72A00209363}" srcId="{5E816D7C-1A86-49B8-9C1E-A9A071D4EFE6}" destId="{449B39EC-71E1-42E1-AE44-5B35BF638200}" srcOrd="7" destOrd="0" parTransId="{F8682E6F-9D0B-4246-B2C9-2E7A98C792C8}" sibTransId="{A51D3D41-BD72-467C-8872-35BAC585E588}"/>
    <dgm:cxn modelId="{B952ED1A-ECA0-4186-A08A-FFA02F5D6482}" type="presOf" srcId="{19209086-0B7D-4376-A5D2-DC9F3B948D0D}" destId="{56305935-3ADD-4F2D-9148-D41B49822102}" srcOrd="0" destOrd="0" presId="urn:microsoft.com/office/officeart/2008/layout/VerticalCurvedList"/>
    <dgm:cxn modelId="{F7E60011-9682-448E-BDEA-7067AF1E65F9}" srcId="{5E816D7C-1A86-49B8-9C1E-A9A071D4EFE6}" destId="{19209086-0B7D-4376-A5D2-DC9F3B948D0D}" srcOrd="2" destOrd="0" parTransId="{115C8C2A-F85C-4CFF-8A6F-8F1C1AD0E238}" sibTransId="{C5B5DC0F-854B-4FE9-8975-2AA50BB21E45}"/>
    <dgm:cxn modelId="{FD2AB43B-AAAE-4028-A6DA-F3D2BCC479BE}" type="presOf" srcId="{87AA54C5-29B5-4EB7-9650-E72CC2504E98}" destId="{EFF04ECB-F7E0-441E-AEB2-C9CA6005F1B9}" srcOrd="0" destOrd="0" presId="urn:microsoft.com/office/officeart/2008/layout/VerticalCurvedList"/>
    <dgm:cxn modelId="{50CC0455-E65A-4F33-B50B-362B3596904E}" type="presOf" srcId="{6914731E-2207-4CE4-9B12-D57BD839C429}" destId="{31868A92-34A5-441D-8B9C-B0B8262E59A1}" srcOrd="0" destOrd="0" presId="urn:microsoft.com/office/officeart/2008/layout/VerticalCurvedList"/>
    <dgm:cxn modelId="{13C66117-D349-4808-B04C-7EB33B860E58}" type="presOf" srcId="{5E816D7C-1A86-49B8-9C1E-A9A071D4EFE6}" destId="{1118CC26-3AA8-4C1D-BB22-3232719F709A}" srcOrd="0" destOrd="0" presId="urn:microsoft.com/office/officeart/2008/layout/VerticalCurvedList"/>
    <dgm:cxn modelId="{6C2B0FCE-C85E-4545-884E-F6850C39DBF7}" type="presParOf" srcId="{1118CC26-3AA8-4C1D-BB22-3232719F709A}" destId="{0E4270FD-6CB1-474E-A6F3-8F5E562FB4AF}" srcOrd="0" destOrd="0" presId="urn:microsoft.com/office/officeart/2008/layout/VerticalCurvedList"/>
    <dgm:cxn modelId="{61B55DC6-40F4-460A-AB9B-AC6EAA5D5D4C}" type="presParOf" srcId="{0E4270FD-6CB1-474E-A6F3-8F5E562FB4AF}" destId="{C9207788-C75A-4627-A017-9E0493B20A58}" srcOrd="0" destOrd="0" presId="urn:microsoft.com/office/officeart/2008/layout/VerticalCurvedList"/>
    <dgm:cxn modelId="{BD11B9A9-A4F2-4FC4-AB68-ECEB2ED02564}" type="presParOf" srcId="{C9207788-C75A-4627-A017-9E0493B20A58}" destId="{238BB2D1-F734-44D6-A0A7-149492D555CF}" srcOrd="0" destOrd="0" presId="urn:microsoft.com/office/officeart/2008/layout/VerticalCurvedList"/>
    <dgm:cxn modelId="{4A0FCEFB-63B9-4615-B3C7-DF773FB3F0D4}" type="presParOf" srcId="{C9207788-C75A-4627-A017-9E0493B20A58}" destId="{31868A92-34A5-441D-8B9C-B0B8262E59A1}" srcOrd="1" destOrd="0" presId="urn:microsoft.com/office/officeart/2008/layout/VerticalCurvedList"/>
    <dgm:cxn modelId="{2C2CD3E9-ED92-4C0F-99F3-B8C7D733B26C}" type="presParOf" srcId="{C9207788-C75A-4627-A017-9E0493B20A58}" destId="{6C258BAF-CBC3-44CA-A936-5256D52B9BDE}" srcOrd="2" destOrd="0" presId="urn:microsoft.com/office/officeart/2008/layout/VerticalCurvedList"/>
    <dgm:cxn modelId="{B15963FE-DB5D-4E48-8CB2-B02C1AF6F6BF}" type="presParOf" srcId="{C9207788-C75A-4627-A017-9E0493B20A58}" destId="{ACEADDBA-E50B-4176-9A78-7055DC47A710}" srcOrd="3" destOrd="0" presId="urn:microsoft.com/office/officeart/2008/layout/VerticalCurvedList"/>
    <dgm:cxn modelId="{438AE19C-8FFB-488C-AB7E-F3FDC6A3DB29}" type="presParOf" srcId="{0E4270FD-6CB1-474E-A6F3-8F5E562FB4AF}" destId="{4270CFD2-02B8-4C63-A799-3811437DE90E}" srcOrd="1" destOrd="0" presId="urn:microsoft.com/office/officeart/2008/layout/VerticalCurvedList"/>
    <dgm:cxn modelId="{20C9B448-4F65-42B2-958C-C9861086062F}" type="presParOf" srcId="{0E4270FD-6CB1-474E-A6F3-8F5E562FB4AF}" destId="{93443320-0391-4539-AAAC-349C86F22327}" srcOrd="2" destOrd="0" presId="urn:microsoft.com/office/officeart/2008/layout/VerticalCurvedList"/>
    <dgm:cxn modelId="{BC7E8F1F-F7D6-4A51-BA04-9DBCE857BC2D}" type="presParOf" srcId="{93443320-0391-4539-AAAC-349C86F22327}" destId="{42E847AB-AB47-4ED2-B884-3E5449B02DA0}" srcOrd="0" destOrd="0" presId="urn:microsoft.com/office/officeart/2008/layout/VerticalCurvedList"/>
    <dgm:cxn modelId="{11BBB0FA-7653-4205-B831-E61ED7A45B80}" type="presParOf" srcId="{0E4270FD-6CB1-474E-A6F3-8F5E562FB4AF}" destId="{EFF04ECB-F7E0-441E-AEB2-C9CA6005F1B9}" srcOrd="3" destOrd="0" presId="urn:microsoft.com/office/officeart/2008/layout/VerticalCurvedList"/>
    <dgm:cxn modelId="{91174C7B-7F4B-40BB-8FA9-9E4B335F5C93}" type="presParOf" srcId="{0E4270FD-6CB1-474E-A6F3-8F5E562FB4AF}" destId="{EFC30376-A7D3-428B-A63D-CEC042CF7A6C}" srcOrd="4" destOrd="0" presId="urn:microsoft.com/office/officeart/2008/layout/VerticalCurvedList"/>
    <dgm:cxn modelId="{96B9A093-9B65-4DA8-B9FD-CA221CE289D0}" type="presParOf" srcId="{EFC30376-A7D3-428B-A63D-CEC042CF7A6C}" destId="{34F37598-DC57-4B00-95EA-89E358F86B0A}" srcOrd="0" destOrd="0" presId="urn:microsoft.com/office/officeart/2008/layout/VerticalCurvedList"/>
    <dgm:cxn modelId="{F45B41D0-7757-4E99-8DC0-68B7CFE3DAC8}" type="presParOf" srcId="{0E4270FD-6CB1-474E-A6F3-8F5E562FB4AF}" destId="{56305935-3ADD-4F2D-9148-D41B49822102}" srcOrd="5" destOrd="0" presId="urn:microsoft.com/office/officeart/2008/layout/VerticalCurvedList"/>
    <dgm:cxn modelId="{807B6E93-5599-462E-AD85-9AD69D39D9F7}" type="presParOf" srcId="{0E4270FD-6CB1-474E-A6F3-8F5E562FB4AF}" destId="{58E35BB9-99EA-4030-A312-F7AA1D19FD3B}" srcOrd="6" destOrd="0" presId="urn:microsoft.com/office/officeart/2008/layout/VerticalCurvedList"/>
    <dgm:cxn modelId="{89F92787-C575-4E51-AC3F-E2453AC1D3A0}" type="presParOf" srcId="{58E35BB9-99EA-4030-A312-F7AA1D19FD3B}" destId="{F6682858-70E1-4172-BFA3-806DFB1B3046}" srcOrd="0" destOrd="0" presId="urn:microsoft.com/office/officeart/2008/layout/VerticalCurvedList"/>
    <dgm:cxn modelId="{A74ECE46-4ECB-4E8E-8FF5-FF58446FEC10}" type="presParOf" srcId="{0E4270FD-6CB1-474E-A6F3-8F5E562FB4AF}" destId="{C4A9839A-BE25-4C35-BAE7-640A967F70AE}" srcOrd="7" destOrd="0" presId="urn:microsoft.com/office/officeart/2008/layout/VerticalCurvedList"/>
    <dgm:cxn modelId="{A38065F1-83E4-4776-8516-05DB4B447640}" type="presParOf" srcId="{0E4270FD-6CB1-474E-A6F3-8F5E562FB4AF}" destId="{E6D9A09E-7620-4A74-BC30-30777D02FB16}" srcOrd="8" destOrd="0" presId="urn:microsoft.com/office/officeart/2008/layout/VerticalCurvedList"/>
    <dgm:cxn modelId="{F8429573-601E-4B76-9D12-BD12ED293B24}" type="presParOf" srcId="{E6D9A09E-7620-4A74-BC30-30777D02FB16}" destId="{30354563-EA88-4144-AD13-7FE106590EFF}" srcOrd="0" destOrd="0" presId="urn:microsoft.com/office/officeart/2008/layout/VerticalCurvedList"/>
    <dgm:cxn modelId="{4638ACB5-8755-4A2A-8517-3B07E0F35A09}" type="presParOf" srcId="{0E4270FD-6CB1-474E-A6F3-8F5E562FB4AF}" destId="{9E25D681-2C3F-46E2-9BB5-294FA53BAA99}" srcOrd="9" destOrd="0" presId="urn:microsoft.com/office/officeart/2008/layout/VerticalCurvedList"/>
    <dgm:cxn modelId="{CE0B9305-A6B0-4467-B7B1-C987EE9AD583}" type="presParOf" srcId="{0E4270FD-6CB1-474E-A6F3-8F5E562FB4AF}" destId="{C6F696E7-4A2A-4094-8EA9-EB6901B51F1C}" srcOrd="10" destOrd="0" presId="urn:microsoft.com/office/officeart/2008/layout/VerticalCurvedList"/>
    <dgm:cxn modelId="{044083B6-112E-4DAA-AE41-242BA03F3A15}" type="presParOf" srcId="{C6F696E7-4A2A-4094-8EA9-EB6901B51F1C}" destId="{164F9CF8-6310-4C88-BFAB-04148258B2BE}" srcOrd="0" destOrd="0" presId="urn:microsoft.com/office/officeart/2008/layout/VerticalCurvedList"/>
    <dgm:cxn modelId="{E00FC21B-6912-4992-BDBC-B6134AD823BC}" type="presParOf" srcId="{0E4270FD-6CB1-474E-A6F3-8F5E562FB4AF}" destId="{ACAA23E3-FD7F-433B-A1D2-DF19ECE2102D}" srcOrd="11" destOrd="0" presId="urn:microsoft.com/office/officeart/2008/layout/VerticalCurvedList"/>
    <dgm:cxn modelId="{0ABB5F87-094D-4142-9882-C567D5CCED02}" type="presParOf" srcId="{0E4270FD-6CB1-474E-A6F3-8F5E562FB4AF}" destId="{11CD3343-6110-4247-BCCC-00F7549D3AEF}" srcOrd="12" destOrd="0" presId="urn:microsoft.com/office/officeart/2008/layout/VerticalCurvedList"/>
    <dgm:cxn modelId="{9FE0F2D6-8892-4F89-A186-45FF2FA7A0F1}" type="presParOf" srcId="{11CD3343-6110-4247-BCCC-00F7549D3AEF}" destId="{27BD61AB-9923-4A07-B9FF-6B468651AB67}" srcOrd="0" destOrd="0" presId="urn:microsoft.com/office/officeart/2008/layout/VerticalCurvedList"/>
    <dgm:cxn modelId="{F52E5463-8776-4BC2-8264-7B900F5A62F3}" type="presParOf" srcId="{0E4270FD-6CB1-474E-A6F3-8F5E562FB4AF}" destId="{37F51DE4-99FB-42F2-81DC-DD12739727B5}" srcOrd="13" destOrd="0" presId="urn:microsoft.com/office/officeart/2008/layout/VerticalCurvedList"/>
    <dgm:cxn modelId="{9B6D77DB-61FA-40E5-A352-440FA1891299}" type="presParOf" srcId="{0E4270FD-6CB1-474E-A6F3-8F5E562FB4AF}" destId="{465EE60B-780F-47B3-818F-FC92D59B7DDA}" srcOrd="14" destOrd="0" presId="urn:microsoft.com/office/officeart/2008/layout/VerticalCurvedList"/>
    <dgm:cxn modelId="{B11D6683-5D53-4F34-B607-0986DC8456A8}" type="presParOf" srcId="{465EE60B-780F-47B3-818F-FC92D59B7DDA}" destId="{CE33BD23-63CC-4D60-B578-9E9A202AFE3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98F098-17C0-420F-B4ED-609A6AD650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27D999-D8F7-420C-B82D-BA2FE036172A}">
      <dgm:prSet phldrT="[Текст]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 сроке исполнения контракта</a:t>
          </a:r>
          <a:endParaRPr lang="ru-RU" dirty="0">
            <a:solidFill>
              <a:schemeClr val="tx1"/>
            </a:solidFill>
          </a:endParaRPr>
        </a:p>
      </dgm:t>
    </dgm:pt>
    <dgm:pt modelId="{30875CB0-520D-4625-8126-C1C1CEFD432E}" type="parTrans" cxnId="{791CC180-F49A-429A-A556-482B01282B20}">
      <dgm:prSet/>
      <dgm:spPr/>
      <dgm:t>
        <a:bodyPr/>
        <a:lstStyle/>
        <a:p>
          <a:endParaRPr lang="ru-RU"/>
        </a:p>
      </dgm:t>
    </dgm:pt>
    <dgm:pt modelId="{827B1767-3658-44B4-91A5-460A9785E5B4}" type="sibTrans" cxnId="{791CC180-F49A-429A-A556-482B01282B20}">
      <dgm:prSet/>
      <dgm:spPr/>
      <dgm:t>
        <a:bodyPr/>
        <a:lstStyle/>
        <a:p>
          <a:endParaRPr lang="ru-RU"/>
        </a:p>
      </dgm:t>
    </dgm:pt>
    <dgm:pt modelId="{AD5FB074-815C-4753-B658-E8D0C9D85DEA}">
      <dgm:prSet phldrT="[Текст]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 количества товара, об объеме работ и услуг (при наличии)</a:t>
          </a:r>
          <a:endParaRPr lang="ru-RU" dirty="0">
            <a:solidFill>
              <a:schemeClr val="tx1"/>
            </a:solidFill>
          </a:endParaRPr>
        </a:p>
      </dgm:t>
    </dgm:pt>
    <dgm:pt modelId="{233F6AAD-5E54-4F7B-B0A7-1F60505D6C49}" type="parTrans" cxnId="{12925C8C-B447-44C9-A689-B01E23413159}">
      <dgm:prSet/>
      <dgm:spPr/>
      <dgm:t>
        <a:bodyPr/>
        <a:lstStyle/>
        <a:p>
          <a:endParaRPr lang="ru-RU"/>
        </a:p>
      </dgm:t>
    </dgm:pt>
    <dgm:pt modelId="{0F38AC3C-626E-47B3-80B6-EC6F2928A20D}" type="sibTrans" cxnId="{12925C8C-B447-44C9-A689-B01E23413159}">
      <dgm:prSet/>
      <dgm:spPr/>
      <dgm:t>
        <a:bodyPr/>
        <a:lstStyle/>
        <a:p>
          <a:endParaRPr lang="ru-RU"/>
        </a:p>
      </dgm:t>
    </dgm:pt>
    <dgm:pt modelId="{12D44710-5E72-402E-ADB7-31715549D3A7}">
      <dgm:prSet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 исполнении и расторжении контракта</a:t>
          </a:r>
          <a:endParaRPr lang="ru-RU" dirty="0">
            <a:solidFill>
              <a:schemeClr val="tx1"/>
            </a:solidFill>
          </a:endParaRPr>
        </a:p>
      </dgm:t>
    </dgm:pt>
    <dgm:pt modelId="{978CD6C4-E2E0-4B83-9FB2-190083061B36}" type="parTrans" cxnId="{8949FE3F-2D6C-4392-BAC9-C58BE9333988}">
      <dgm:prSet/>
      <dgm:spPr/>
      <dgm:t>
        <a:bodyPr/>
        <a:lstStyle/>
        <a:p>
          <a:endParaRPr lang="ru-RU"/>
        </a:p>
      </dgm:t>
    </dgm:pt>
    <dgm:pt modelId="{95C6E7B6-A740-4184-BE56-2CDFA2E28189}" type="sibTrans" cxnId="{8949FE3F-2D6C-4392-BAC9-C58BE9333988}">
      <dgm:prSet/>
      <dgm:spPr/>
      <dgm:t>
        <a:bodyPr/>
        <a:lstStyle/>
        <a:p>
          <a:endParaRPr lang="ru-RU"/>
        </a:p>
      </dgm:t>
    </dgm:pt>
    <dgm:pt modelId="{46C5092A-B649-44F2-B512-1A14593D7DE4}">
      <dgm:prSet phldrT="[Текст]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75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 единицах измерения</a:t>
          </a:r>
          <a:endParaRPr lang="ru-RU" dirty="0">
            <a:solidFill>
              <a:schemeClr val="tx1"/>
            </a:solidFill>
          </a:endParaRPr>
        </a:p>
      </dgm:t>
    </dgm:pt>
    <dgm:pt modelId="{9B21B092-DA02-4759-9163-DCAA9AAE9A18}" type="parTrans" cxnId="{289CC415-2A0C-4BEF-B24D-B72BD3ECCB07}">
      <dgm:prSet/>
      <dgm:spPr/>
      <dgm:t>
        <a:bodyPr/>
        <a:lstStyle/>
        <a:p>
          <a:endParaRPr lang="ru-RU"/>
        </a:p>
      </dgm:t>
    </dgm:pt>
    <dgm:pt modelId="{35783DA7-2DDA-4B3E-9DE1-C066955C7D70}" type="sibTrans" cxnId="{289CC415-2A0C-4BEF-B24D-B72BD3ECCB07}">
      <dgm:prSet/>
      <dgm:spPr/>
      <dgm:t>
        <a:bodyPr/>
        <a:lstStyle/>
        <a:p>
          <a:endParaRPr lang="ru-RU"/>
        </a:p>
      </dgm:t>
    </dgm:pt>
    <dgm:pt modelId="{99A42E2B-1B71-4E3E-97AE-2E3C07A4FD3E}" type="pres">
      <dgm:prSet presAssocID="{0298F098-17C0-420F-B4ED-609A6AD650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481B04A-5304-4EEA-9E24-EA87FB624A95}" type="pres">
      <dgm:prSet presAssocID="{0298F098-17C0-420F-B4ED-609A6AD65048}" presName="Name1" presStyleCnt="0"/>
      <dgm:spPr/>
    </dgm:pt>
    <dgm:pt modelId="{0C8BBC23-829F-458D-88E3-CC78F5F5FEA5}" type="pres">
      <dgm:prSet presAssocID="{0298F098-17C0-420F-B4ED-609A6AD65048}" presName="cycle" presStyleCnt="0"/>
      <dgm:spPr/>
    </dgm:pt>
    <dgm:pt modelId="{B4B3D96A-7979-4566-93B9-D5D85FB24086}" type="pres">
      <dgm:prSet presAssocID="{0298F098-17C0-420F-B4ED-609A6AD65048}" presName="srcNode" presStyleLbl="node1" presStyleIdx="0" presStyleCnt="4"/>
      <dgm:spPr/>
    </dgm:pt>
    <dgm:pt modelId="{FF7679B3-31AC-4467-9231-A16022B13CA7}" type="pres">
      <dgm:prSet presAssocID="{0298F098-17C0-420F-B4ED-609A6AD65048}" presName="conn" presStyleLbl="parChTrans1D2" presStyleIdx="0" presStyleCnt="1"/>
      <dgm:spPr/>
      <dgm:t>
        <a:bodyPr/>
        <a:lstStyle/>
        <a:p>
          <a:endParaRPr lang="ru-RU"/>
        </a:p>
      </dgm:t>
    </dgm:pt>
    <dgm:pt modelId="{38108459-EBB1-4522-8A4D-277FC01E2596}" type="pres">
      <dgm:prSet presAssocID="{0298F098-17C0-420F-B4ED-609A6AD65048}" presName="extraNode" presStyleLbl="node1" presStyleIdx="0" presStyleCnt="4"/>
      <dgm:spPr/>
    </dgm:pt>
    <dgm:pt modelId="{03612101-80CE-46BD-BDBF-0B7FCE9030E5}" type="pres">
      <dgm:prSet presAssocID="{0298F098-17C0-420F-B4ED-609A6AD65048}" presName="dstNode" presStyleLbl="node1" presStyleIdx="0" presStyleCnt="4"/>
      <dgm:spPr/>
    </dgm:pt>
    <dgm:pt modelId="{5B181B01-FAF4-477F-BB15-393048C080B0}" type="pres">
      <dgm:prSet presAssocID="{BE27D999-D8F7-420C-B82D-BA2FE036172A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E0008E-6730-47C4-88EC-D5C3D59C677F}" type="pres">
      <dgm:prSet presAssocID="{BE27D999-D8F7-420C-B82D-BA2FE036172A}" presName="accent_1" presStyleCnt="0"/>
      <dgm:spPr/>
    </dgm:pt>
    <dgm:pt modelId="{70B8358E-83AD-43B8-A33D-68ADB665AC48}" type="pres">
      <dgm:prSet presAssocID="{BE27D999-D8F7-420C-B82D-BA2FE036172A}" presName="accentRepeatNode" presStyleLbl="solidFgAcc1" presStyleIdx="0" presStyleCnt="4"/>
      <dgm:spPr>
        <a:solidFill>
          <a:schemeClr val="accent2">
            <a:lumMod val="60000"/>
            <a:lumOff val="40000"/>
          </a:schemeClr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relaxedInset"/>
        </a:sp3d>
      </dgm:spPr>
    </dgm:pt>
    <dgm:pt modelId="{C0ADA3A8-F7D8-4397-96C3-EFB585FD4E57}" type="pres">
      <dgm:prSet presAssocID="{AD5FB074-815C-4753-B658-E8D0C9D85DE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2AC371-5799-4CDE-85AB-4123AD927FEB}" type="pres">
      <dgm:prSet presAssocID="{AD5FB074-815C-4753-B658-E8D0C9D85DEA}" presName="accent_2" presStyleCnt="0"/>
      <dgm:spPr/>
    </dgm:pt>
    <dgm:pt modelId="{97799EFC-6C26-4F1A-B54A-D53FD92EB3ED}" type="pres">
      <dgm:prSet presAssocID="{AD5FB074-815C-4753-B658-E8D0C9D85DEA}" presName="accentRepeatNode" presStyleLbl="solidFgAcc1" presStyleIdx="1" presStyleCnt="4"/>
      <dgm:spPr>
        <a:solidFill>
          <a:schemeClr val="accent2">
            <a:lumMod val="60000"/>
            <a:lumOff val="40000"/>
          </a:schemeClr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relaxedInset"/>
        </a:sp3d>
      </dgm:spPr>
    </dgm:pt>
    <dgm:pt modelId="{4968D51C-B536-45BE-9995-BBED5E77A101}" type="pres">
      <dgm:prSet presAssocID="{46C5092A-B649-44F2-B512-1A14593D7DE4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223C9-7B70-482C-B052-A48E7EE3B93A}" type="pres">
      <dgm:prSet presAssocID="{46C5092A-B649-44F2-B512-1A14593D7DE4}" presName="accent_3" presStyleCnt="0"/>
      <dgm:spPr/>
    </dgm:pt>
    <dgm:pt modelId="{3799380F-835E-4C02-9AE9-929E624DA568}" type="pres">
      <dgm:prSet presAssocID="{46C5092A-B649-44F2-B512-1A14593D7DE4}" presName="accentRepeatNode" presStyleLbl="solidFgAcc1" presStyleIdx="2" presStyleCnt="4"/>
      <dgm:spPr>
        <a:solidFill>
          <a:schemeClr val="accent2">
            <a:lumMod val="60000"/>
            <a:lumOff val="40000"/>
          </a:schemeClr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relaxedInset"/>
        </a:sp3d>
      </dgm:spPr>
    </dgm:pt>
    <dgm:pt modelId="{D35A0203-99CA-413D-AD71-1420C6AD68EA}" type="pres">
      <dgm:prSet presAssocID="{12D44710-5E72-402E-ADB7-31715549D3A7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9510B-E325-41C7-A7E7-1D0FCEA91B06}" type="pres">
      <dgm:prSet presAssocID="{12D44710-5E72-402E-ADB7-31715549D3A7}" presName="accent_4" presStyleCnt="0"/>
      <dgm:spPr/>
    </dgm:pt>
    <dgm:pt modelId="{BEF209B6-0D20-4DD9-A74F-B094EF6AEB59}" type="pres">
      <dgm:prSet presAssocID="{12D44710-5E72-402E-ADB7-31715549D3A7}" presName="accentRepeatNode" presStyleLbl="solidFgAcc1" presStyleIdx="3" presStyleCnt="4"/>
      <dgm:spPr>
        <a:solidFill>
          <a:schemeClr val="accent2">
            <a:lumMod val="60000"/>
            <a:lumOff val="40000"/>
          </a:schemeClr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relaxedInset"/>
        </a:sp3d>
      </dgm:spPr>
    </dgm:pt>
  </dgm:ptLst>
  <dgm:cxnLst>
    <dgm:cxn modelId="{791CC180-F49A-429A-A556-482B01282B20}" srcId="{0298F098-17C0-420F-B4ED-609A6AD65048}" destId="{BE27D999-D8F7-420C-B82D-BA2FE036172A}" srcOrd="0" destOrd="0" parTransId="{30875CB0-520D-4625-8126-C1C1CEFD432E}" sibTransId="{827B1767-3658-44B4-91A5-460A9785E5B4}"/>
    <dgm:cxn modelId="{12925C8C-B447-44C9-A689-B01E23413159}" srcId="{0298F098-17C0-420F-B4ED-609A6AD65048}" destId="{AD5FB074-815C-4753-B658-E8D0C9D85DEA}" srcOrd="1" destOrd="0" parTransId="{233F6AAD-5E54-4F7B-B0A7-1F60505D6C49}" sibTransId="{0F38AC3C-626E-47B3-80B6-EC6F2928A20D}"/>
    <dgm:cxn modelId="{289CC415-2A0C-4BEF-B24D-B72BD3ECCB07}" srcId="{0298F098-17C0-420F-B4ED-609A6AD65048}" destId="{46C5092A-B649-44F2-B512-1A14593D7DE4}" srcOrd="2" destOrd="0" parTransId="{9B21B092-DA02-4759-9163-DCAA9AAE9A18}" sibTransId="{35783DA7-2DDA-4B3E-9DE1-C066955C7D70}"/>
    <dgm:cxn modelId="{0256271E-8910-4E4E-861C-05F762EFFE37}" type="presOf" srcId="{0298F098-17C0-420F-B4ED-609A6AD65048}" destId="{99A42E2B-1B71-4E3E-97AE-2E3C07A4FD3E}" srcOrd="0" destOrd="0" presId="urn:microsoft.com/office/officeart/2008/layout/VerticalCurvedList"/>
    <dgm:cxn modelId="{4A562BBD-D482-4F96-8E4D-E4321E46A2F0}" type="presOf" srcId="{12D44710-5E72-402E-ADB7-31715549D3A7}" destId="{D35A0203-99CA-413D-AD71-1420C6AD68EA}" srcOrd="0" destOrd="0" presId="urn:microsoft.com/office/officeart/2008/layout/VerticalCurvedList"/>
    <dgm:cxn modelId="{A8502ECC-7D19-4168-A96D-70C3E8C38B94}" type="presOf" srcId="{BE27D999-D8F7-420C-B82D-BA2FE036172A}" destId="{5B181B01-FAF4-477F-BB15-393048C080B0}" srcOrd="0" destOrd="0" presId="urn:microsoft.com/office/officeart/2008/layout/VerticalCurvedList"/>
    <dgm:cxn modelId="{1C07C269-B17A-46EF-9C14-30AD482C3DF3}" type="presOf" srcId="{827B1767-3658-44B4-91A5-460A9785E5B4}" destId="{FF7679B3-31AC-4467-9231-A16022B13CA7}" srcOrd="0" destOrd="0" presId="urn:microsoft.com/office/officeart/2008/layout/VerticalCurvedList"/>
    <dgm:cxn modelId="{BC28F063-B179-45F3-935A-F241B407177A}" type="presOf" srcId="{46C5092A-B649-44F2-B512-1A14593D7DE4}" destId="{4968D51C-B536-45BE-9995-BBED5E77A101}" srcOrd="0" destOrd="0" presId="urn:microsoft.com/office/officeart/2008/layout/VerticalCurvedList"/>
    <dgm:cxn modelId="{8949FE3F-2D6C-4392-BAC9-C58BE9333988}" srcId="{0298F098-17C0-420F-B4ED-609A6AD65048}" destId="{12D44710-5E72-402E-ADB7-31715549D3A7}" srcOrd="3" destOrd="0" parTransId="{978CD6C4-E2E0-4B83-9FB2-190083061B36}" sibTransId="{95C6E7B6-A740-4184-BE56-2CDFA2E28189}"/>
    <dgm:cxn modelId="{88A9546A-84A0-4996-865A-A30E50333298}" type="presOf" srcId="{AD5FB074-815C-4753-B658-E8D0C9D85DEA}" destId="{C0ADA3A8-F7D8-4397-96C3-EFB585FD4E57}" srcOrd="0" destOrd="0" presId="urn:microsoft.com/office/officeart/2008/layout/VerticalCurvedList"/>
    <dgm:cxn modelId="{2970F0E9-3608-4ED4-87CA-F3464D673565}" type="presParOf" srcId="{99A42E2B-1B71-4E3E-97AE-2E3C07A4FD3E}" destId="{8481B04A-5304-4EEA-9E24-EA87FB624A95}" srcOrd="0" destOrd="0" presId="urn:microsoft.com/office/officeart/2008/layout/VerticalCurvedList"/>
    <dgm:cxn modelId="{A9CBC160-41EB-4EBC-B7CF-E74C8B43F72F}" type="presParOf" srcId="{8481B04A-5304-4EEA-9E24-EA87FB624A95}" destId="{0C8BBC23-829F-458D-88E3-CC78F5F5FEA5}" srcOrd="0" destOrd="0" presId="urn:microsoft.com/office/officeart/2008/layout/VerticalCurvedList"/>
    <dgm:cxn modelId="{3E1D6DEC-1894-4A10-81DD-E298C713138D}" type="presParOf" srcId="{0C8BBC23-829F-458D-88E3-CC78F5F5FEA5}" destId="{B4B3D96A-7979-4566-93B9-D5D85FB24086}" srcOrd="0" destOrd="0" presId="urn:microsoft.com/office/officeart/2008/layout/VerticalCurvedList"/>
    <dgm:cxn modelId="{6760692B-1574-4857-9766-06B9EA9ADB3C}" type="presParOf" srcId="{0C8BBC23-829F-458D-88E3-CC78F5F5FEA5}" destId="{FF7679B3-31AC-4467-9231-A16022B13CA7}" srcOrd="1" destOrd="0" presId="urn:microsoft.com/office/officeart/2008/layout/VerticalCurvedList"/>
    <dgm:cxn modelId="{F7BABB94-7864-46A9-93F7-DF18F1549E29}" type="presParOf" srcId="{0C8BBC23-829F-458D-88E3-CC78F5F5FEA5}" destId="{38108459-EBB1-4522-8A4D-277FC01E2596}" srcOrd="2" destOrd="0" presId="urn:microsoft.com/office/officeart/2008/layout/VerticalCurvedList"/>
    <dgm:cxn modelId="{7C82315F-6CBB-432F-9924-09CD80F55FA4}" type="presParOf" srcId="{0C8BBC23-829F-458D-88E3-CC78F5F5FEA5}" destId="{03612101-80CE-46BD-BDBF-0B7FCE9030E5}" srcOrd="3" destOrd="0" presId="urn:microsoft.com/office/officeart/2008/layout/VerticalCurvedList"/>
    <dgm:cxn modelId="{22E51C65-1010-4CEA-9063-658C2F06A192}" type="presParOf" srcId="{8481B04A-5304-4EEA-9E24-EA87FB624A95}" destId="{5B181B01-FAF4-477F-BB15-393048C080B0}" srcOrd="1" destOrd="0" presId="urn:microsoft.com/office/officeart/2008/layout/VerticalCurvedList"/>
    <dgm:cxn modelId="{2B3C986B-0FA1-4B6A-AFF6-C431ADA688AD}" type="presParOf" srcId="{8481B04A-5304-4EEA-9E24-EA87FB624A95}" destId="{24E0008E-6730-47C4-88EC-D5C3D59C677F}" srcOrd="2" destOrd="0" presId="urn:microsoft.com/office/officeart/2008/layout/VerticalCurvedList"/>
    <dgm:cxn modelId="{D7A7BBB8-87E1-4D18-A242-40EFACD37F00}" type="presParOf" srcId="{24E0008E-6730-47C4-88EC-D5C3D59C677F}" destId="{70B8358E-83AD-43B8-A33D-68ADB665AC48}" srcOrd="0" destOrd="0" presId="urn:microsoft.com/office/officeart/2008/layout/VerticalCurvedList"/>
    <dgm:cxn modelId="{929073D6-E97E-4463-9A79-9671D6D6C338}" type="presParOf" srcId="{8481B04A-5304-4EEA-9E24-EA87FB624A95}" destId="{C0ADA3A8-F7D8-4397-96C3-EFB585FD4E57}" srcOrd="3" destOrd="0" presId="urn:microsoft.com/office/officeart/2008/layout/VerticalCurvedList"/>
    <dgm:cxn modelId="{114CFEF0-3CE3-410E-AD31-5574D2D4107F}" type="presParOf" srcId="{8481B04A-5304-4EEA-9E24-EA87FB624A95}" destId="{5A2AC371-5799-4CDE-85AB-4123AD927FEB}" srcOrd="4" destOrd="0" presId="urn:microsoft.com/office/officeart/2008/layout/VerticalCurvedList"/>
    <dgm:cxn modelId="{DEB4A0E3-989D-43F0-8552-B79DAE327226}" type="presParOf" srcId="{5A2AC371-5799-4CDE-85AB-4123AD927FEB}" destId="{97799EFC-6C26-4F1A-B54A-D53FD92EB3ED}" srcOrd="0" destOrd="0" presId="urn:microsoft.com/office/officeart/2008/layout/VerticalCurvedList"/>
    <dgm:cxn modelId="{6445692C-416F-4E29-906F-D104BB2830D7}" type="presParOf" srcId="{8481B04A-5304-4EEA-9E24-EA87FB624A95}" destId="{4968D51C-B536-45BE-9995-BBED5E77A101}" srcOrd="5" destOrd="0" presId="urn:microsoft.com/office/officeart/2008/layout/VerticalCurvedList"/>
    <dgm:cxn modelId="{4446571F-6547-4E47-9623-7B224E7EE4AD}" type="presParOf" srcId="{8481B04A-5304-4EEA-9E24-EA87FB624A95}" destId="{8F3223C9-7B70-482C-B052-A48E7EE3B93A}" srcOrd="6" destOrd="0" presId="urn:microsoft.com/office/officeart/2008/layout/VerticalCurvedList"/>
    <dgm:cxn modelId="{7C6F390D-658F-4AAD-9B73-F37EF6AB3CFA}" type="presParOf" srcId="{8F3223C9-7B70-482C-B052-A48E7EE3B93A}" destId="{3799380F-835E-4C02-9AE9-929E624DA568}" srcOrd="0" destOrd="0" presId="urn:microsoft.com/office/officeart/2008/layout/VerticalCurvedList"/>
    <dgm:cxn modelId="{16CCF136-3950-45C4-ADBE-79EF0A0615B5}" type="presParOf" srcId="{8481B04A-5304-4EEA-9E24-EA87FB624A95}" destId="{D35A0203-99CA-413D-AD71-1420C6AD68EA}" srcOrd="7" destOrd="0" presId="urn:microsoft.com/office/officeart/2008/layout/VerticalCurvedList"/>
    <dgm:cxn modelId="{5A6CEDEB-9048-49C5-88E7-EF6B7BA65E9A}" type="presParOf" srcId="{8481B04A-5304-4EEA-9E24-EA87FB624A95}" destId="{6979510B-E325-41C7-A7E7-1D0FCEA91B06}" srcOrd="8" destOrd="0" presId="urn:microsoft.com/office/officeart/2008/layout/VerticalCurvedList"/>
    <dgm:cxn modelId="{AE88612F-0F24-44F7-A91F-BB676154EDCE}" type="presParOf" srcId="{6979510B-E325-41C7-A7E7-1D0FCEA91B06}" destId="{BEF209B6-0D20-4DD9-A74F-B094EF6AEB5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B641F-E07C-48EF-B06D-071F9687AE12}">
      <dsp:nvSpPr>
        <dsp:cNvPr id="0" name=""/>
        <dsp:cNvSpPr/>
      </dsp:nvSpPr>
      <dsp:spPr>
        <a:xfrm>
          <a:off x="103461" y="0"/>
          <a:ext cx="8478453" cy="910107"/>
        </a:xfrm>
        <a:prstGeom prst="roundRect">
          <a:avLst>
            <a:gd name="adj" fmla="val 10000"/>
          </a:avLst>
        </a:prstGeom>
        <a:solidFill>
          <a:srgbClr val="FDFED0"/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В целях информационного обеспечения контрактной системы в сфере закупок создана и ведется Единая информационная система в сфере закупок (ЕИС), взаимодействие которой с иными информационными системами обеспечивает единый электронный цикл осуществления закупок от этапа планирования до исполнения контрактов и оценки результативности 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130117" y="26656"/>
        <a:ext cx="8425141" cy="856795"/>
      </dsp:txXfrm>
    </dsp:sp>
    <dsp:sp modelId="{3FEAAC1A-B733-4B4D-9CA9-2AD0C6EE5C08}">
      <dsp:nvSpPr>
        <dsp:cNvPr id="0" name=""/>
        <dsp:cNvSpPr/>
      </dsp:nvSpPr>
      <dsp:spPr>
        <a:xfrm>
          <a:off x="127539" y="1221726"/>
          <a:ext cx="8436370" cy="4457378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solidFill>
                <a:schemeClr val="tx1"/>
              </a:solidFill>
            </a:rPr>
            <a:t>           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solidFill>
                <a:schemeClr val="tx1"/>
              </a:solidFill>
            </a:rPr>
            <a:t>          </a:t>
          </a:r>
          <a:r>
            <a:rPr lang="ru-RU" sz="1400" b="1" kern="1200" dirty="0" smtClean="0">
              <a:solidFill>
                <a:schemeClr val="tx1"/>
              </a:solidFill>
            </a:rPr>
            <a:t>Единая информационная система содержит: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- информацию об условиях, о запретах и об ограничениях допуска товаров, происходящих из </a:t>
          </a:r>
          <a:r>
            <a:rPr lang="ru-RU" sz="1400" b="0" kern="1200" smtClean="0">
              <a:solidFill>
                <a:schemeClr val="tx1"/>
              </a:solidFill>
            </a:rPr>
            <a:t>иностранного  государства </a:t>
          </a:r>
          <a:endParaRPr lang="ru-RU" sz="1400" b="0" kern="1200" dirty="0" smtClean="0">
            <a:solidFill>
              <a:schemeClr val="tx1"/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- информацию о закупках, предусмотренную Законом о контрактной системе, об исполнении контрактов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- реестр контрактов, заключенных заказчиками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- реестр недобросовестных поставщиков (подрядчиков, исполнителей)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- библиотеку типовых контрактов, типовых условий контрактов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- реестр банковских гарантий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- реестр жалоб, плановых и внеплановых проверок, их результатов и выданных предписаний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- реестр единственных поставщиков товара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- результаты мониторинга закупок, аудита в сфере закупок, а также контроля в сфере закупок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- отчеты заказчиков, предусмотренные Законом о контрактной системе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- каталоги товаров, работ, услуг для обеспечения государственных и муниципальных нужд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- нормативные правовые акты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solidFill>
                <a:schemeClr val="tx1"/>
              </a:solidFill>
            </a:rPr>
            <a:t>-</a:t>
          </a:r>
          <a:r>
            <a:rPr lang="ru-RU" sz="1400" b="0" kern="1200" dirty="0" smtClean="0">
              <a:solidFill>
                <a:schemeClr val="tx1"/>
              </a:solidFill>
            </a:rPr>
            <a:t> план закупок</a:t>
          </a:r>
          <a:endParaRPr lang="en-US" sz="1400" b="0" kern="1200" dirty="0" smtClean="0">
            <a:solidFill>
              <a:schemeClr val="tx1"/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solidFill>
                <a:schemeClr val="tx1"/>
              </a:solidFill>
            </a:rPr>
            <a:t>-</a:t>
          </a:r>
          <a:r>
            <a:rPr lang="ru-RU" sz="1400" b="0" kern="1200" dirty="0" smtClean="0">
              <a:solidFill>
                <a:schemeClr val="tx1"/>
              </a:solidFill>
            </a:rPr>
            <a:t> план-график закупок, информацию о реализации планов закупок и планов-графиков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>
            <a:solidFill>
              <a:schemeClr val="tx1"/>
            </a:solidFill>
            <a:hlinkClick xmlns:r="http://schemas.openxmlformats.org/officeDocument/2006/relationships" r:id="rId1"/>
          </a:endParaRPr>
        </a:p>
      </dsp:txBody>
      <dsp:txXfrm>
        <a:off x="258091" y="1352278"/>
        <a:ext cx="8175266" cy="41962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B641F-E07C-48EF-B06D-071F9687AE12}">
      <dsp:nvSpPr>
        <dsp:cNvPr id="0" name=""/>
        <dsp:cNvSpPr/>
      </dsp:nvSpPr>
      <dsp:spPr>
        <a:xfrm>
          <a:off x="103461" y="0"/>
          <a:ext cx="8478453" cy="910107"/>
        </a:xfrm>
        <a:prstGeom prst="roundRect">
          <a:avLst>
            <a:gd name="adj" fmla="val 10000"/>
          </a:avLst>
        </a:prstGeom>
        <a:solidFill>
          <a:srgbClr val="FDFED0"/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Информационная система Свердловской области в сфере закупок, позволяющая автоматизировать процессы размещения государственных заказов, координирования закупок, контроля в сфере размещения заказов, а также включить их в единое информационное пространство процессов и исполнения бюджета за счет тесной интеграции  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130117" y="26656"/>
        <a:ext cx="8425141" cy="856795"/>
      </dsp:txXfrm>
    </dsp:sp>
    <dsp:sp modelId="{3FEAAC1A-B733-4B4D-9CA9-2AD0C6EE5C08}">
      <dsp:nvSpPr>
        <dsp:cNvPr id="0" name=""/>
        <dsp:cNvSpPr/>
      </dsp:nvSpPr>
      <dsp:spPr>
        <a:xfrm>
          <a:off x="22375" y="1101466"/>
          <a:ext cx="8436370" cy="4457378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indent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0" kern="1200" dirty="0" smtClean="0">
              <a:solidFill>
                <a:schemeClr val="tx1"/>
              </a:solidFill>
            </a:rPr>
            <a:t>         </a:t>
          </a:r>
          <a:r>
            <a:rPr lang="ru-RU" sz="1400" b="1" i="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Задачи, решаемые региональной системой в сфере закупок:</a:t>
          </a:r>
        </a:p>
        <a:p>
          <a:pPr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i="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автоматизация процессов прогнозирования и планирования закупок. </a:t>
          </a:r>
        </a:p>
        <a:p>
          <a:pPr lvl="0" indent="0" algn="just" defTabSz="533400">
            <a:lnSpc>
              <a:spcPct val="90000"/>
            </a:lnSpc>
            <a:spcBef>
              <a:spcPct val="0"/>
            </a:spcBef>
            <a:spcAft>
              <a:spcPts val="504"/>
            </a:spcAft>
          </a:pPr>
          <a:r>
            <a:rPr lang="ru-RU" sz="1400" i="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Формирование планов обеспечения государственных (муниципальных) нужд в соответствии с мероприятиями целевых программ, планов и программ развития субъектов Российской Федерации, иных документов программно-целевого планирования по заданным показателям степени удовлетворения государственных;</a:t>
          </a:r>
        </a:p>
        <a:p>
          <a:pPr lvl="0" indent="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1400" i="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контроль и автоматизация процессов определения начальных (максимальных) цен и иных ключевых параметров государственных и муниципальных контрактов; </a:t>
          </a:r>
        </a:p>
        <a:p>
          <a:pPr lvl="0" indent="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1400" i="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предварительный контроль бюджетных расходов; </a:t>
          </a:r>
        </a:p>
        <a:p>
          <a:pPr lvl="0" indent="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1400" i="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подтверждение обеспеченности бюджетными ассигнованиями из системы исполнения бюджета «Бюджет КС»;</a:t>
          </a:r>
          <a:endParaRPr lang="ru-RU" sz="1400" i="0" u="none" kern="120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lvl="0" indent="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1400" i="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резервирование средств в системе исполнения бюджета; </a:t>
          </a:r>
        </a:p>
        <a:p>
          <a:pPr lvl="0" indent="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1400" i="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автоматизированный обмен электронными документами с ЕИС; </a:t>
          </a:r>
        </a:p>
        <a:p>
          <a:pPr lvl="0" indent="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1400" i="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контроль исполнения контрактов;</a:t>
          </a:r>
        </a:p>
        <a:p>
          <a:pPr lvl="0" indent="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1400" i="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формирование аналитической отчетности, мониторинг эффективности закупок в любой момент времени; </a:t>
          </a:r>
        </a:p>
        <a:p>
          <a:pPr lvl="0" indent="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1400" i="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контроль соблюдения норм действующего законодательства; </a:t>
          </a:r>
        </a:p>
        <a:p>
          <a:pPr lvl="0" indent="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1400" i="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организация юридически значимого электронного документооборота с использованием механизмов электронной цифровой подписи</a:t>
          </a:r>
          <a:r>
            <a:rPr lang="ru-RU" sz="14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. </a:t>
          </a:r>
          <a:endParaRPr lang="ru-RU" sz="1400" b="1" kern="1200" dirty="0" smtClean="0">
            <a:solidFill>
              <a:schemeClr val="tx1"/>
            </a:solidFill>
            <a:latin typeface="+mn-lt"/>
            <a:cs typeface="Times New Roman" pitchFamily="18" charset="0"/>
            <a:hlinkClick xmlns:r="http://schemas.openxmlformats.org/officeDocument/2006/relationships" r:id="rId1"/>
          </a:endParaRPr>
        </a:p>
      </dsp:txBody>
      <dsp:txXfrm>
        <a:off x="152927" y="1232018"/>
        <a:ext cx="8175266" cy="41962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B687F-EF7A-470E-BAAB-6F934A34A3A9}">
      <dsp:nvSpPr>
        <dsp:cNvPr id="0" name=""/>
        <dsp:cNvSpPr/>
      </dsp:nvSpPr>
      <dsp:spPr>
        <a:xfrm>
          <a:off x="60159" y="0"/>
          <a:ext cx="7167244" cy="14084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endParaRPr lang="ru-RU" sz="6300" kern="1200" dirty="0"/>
        </a:p>
      </dsp:txBody>
      <dsp:txXfrm>
        <a:off x="101411" y="41252"/>
        <a:ext cx="5281505" cy="1325926"/>
      </dsp:txXfrm>
    </dsp:sp>
    <dsp:sp modelId="{C0866833-033C-4D4D-89C8-7797BE962396}">
      <dsp:nvSpPr>
        <dsp:cNvPr id="0" name=""/>
        <dsp:cNvSpPr/>
      </dsp:nvSpPr>
      <dsp:spPr>
        <a:xfrm>
          <a:off x="636521" y="1642474"/>
          <a:ext cx="7394883" cy="205534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4214813" algn="l"/>
              <a:tab pos="4572000" algn="l"/>
            </a:tabLst>
          </a:pPr>
          <a:endParaRPr lang="ru-RU" sz="6500" kern="1200" dirty="0"/>
        </a:p>
      </dsp:txBody>
      <dsp:txXfrm>
        <a:off x="696720" y="1702673"/>
        <a:ext cx="5436959" cy="1934951"/>
      </dsp:txXfrm>
    </dsp:sp>
    <dsp:sp modelId="{42E1AD2D-8BE9-49FD-95B0-29B9E422820F}">
      <dsp:nvSpPr>
        <dsp:cNvPr id="0" name=""/>
        <dsp:cNvSpPr/>
      </dsp:nvSpPr>
      <dsp:spPr>
        <a:xfrm>
          <a:off x="1305537" y="3936743"/>
          <a:ext cx="6901168" cy="149589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1349350" y="3980556"/>
        <a:ext cx="5098697" cy="1408268"/>
      </dsp:txXfrm>
    </dsp:sp>
    <dsp:sp modelId="{16D48E05-C3B9-4DCA-903D-DAE878BD118A}">
      <dsp:nvSpPr>
        <dsp:cNvPr id="0" name=""/>
        <dsp:cNvSpPr/>
      </dsp:nvSpPr>
      <dsp:spPr>
        <a:xfrm>
          <a:off x="6160104" y="865529"/>
          <a:ext cx="1113871" cy="111387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19050" cap="flat" cmpd="sng" algn="ctr">
          <a:solidFill>
            <a:schemeClr val="accent5">
              <a:lumMod val="50000"/>
              <a:alpha val="9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6410725" y="865529"/>
        <a:ext cx="612629" cy="838188"/>
      </dsp:txXfrm>
    </dsp:sp>
    <dsp:sp modelId="{490733C4-CB71-4CE6-BA45-4565293DA01C}">
      <dsp:nvSpPr>
        <dsp:cNvPr id="0" name=""/>
        <dsp:cNvSpPr/>
      </dsp:nvSpPr>
      <dsp:spPr>
        <a:xfrm>
          <a:off x="6983007" y="3186787"/>
          <a:ext cx="1113871" cy="1113871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60000"/>
            <a:lumOff val="40000"/>
            <a:alpha val="90000"/>
          </a:schemeClr>
        </a:solidFill>
        <a:ln w="19050" cap="flat" cmpd="sng" algn="ctr">
          <a:solidFill>
            <a:schemeClr val="accent5">
              <a:lumMod val="50000"/>
              <a:alpha val="9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7233628" y="3186787"/>
        <a:ext cx="612629" cy="8381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868A92-34A5-441D-8B9C-B0B8262E59A1}">
      <dsp:nvSpPr>
        <dsp:cNvPr id="0" name=""/>
        <dsp:cNvSpPr/>
      </dsp:nvSpPr>
      <dsp:spPr>
        <a:xfrm>
          <a:off x="-3193703" y="-491474"/>
          <a:ext cx="3808965" cy="3808965"/>
        </a:xfrm>
        <a:prstGeom prst="blockArc">
          <a:avLst>
            <a:gd name="adj1" fmla="val 18900000"/>
            <a:gd name="adj2" fmla="val 2700000"/>
            <a:gd name="adj3" fmla="val 567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0CFD2-02B8-4C63-A799-3811437DE90E}">
      <dsp:nvSpPr>
        <dsp:cNvPr id="0" name=""/>
        <dsp:cNvSpPr/>
      </dsp:nvSpPr>
      <dsp:spPr>
        <a:xfrm>
          <a:off x="200338" y="128470"/>
          <a:ext cx="6618619" cy="25682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Наименование заказчика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200338" y="128470"/>
        <a:ext cx="6618619" cy="256828"/>
      </dsp:txXfrm>
    </dsp:sp>
    <dsp:sp modelId="{42E847AB-AB47-4ED2-B884-3E5449B02DA0}">
      <dsp:nvSpPr>
        <dsp:cNvPr id="0" name=""/>
        <dsp:cNvSpPr/>
      </dsp:nvSpPr>
      <dsp:spPr>
        <a:xfrm>
          <a:off x="39820" y="96367"/>
          <a:ext cx="321035" cy="321035"/>
        </a:xfrm>
        <a:prstGeom prst="ellipse">
          <a:avLst/>
        </a:prstGeom>
        <a:solidFill>
          <a:srgbClr val="FAFAD4"/>
        </a:solidFill>
        <a:ln w="19050" cap="flat" cmpd="sng" algn="ctr">
          <a:solidFill>
            <a:schemeClr val="accent2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F04ECB-F7E0-441E-AEB2-C9CA6005F1B9}">
      <dsp:nvSpPr>
        <dsp:cNvPr id="0" name=""/>
        <dsp:cNvSpPr/>
      </dsp:nvSpPr>
      <dsp:spPr>
        <a:xfrm>
          <a:off x="433877" y="523413"/>
          <a:ext cx="6386038" cy="25682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Источник финансирования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433877" y="523413"/>
        <a:ext cx="6386038" cy="256828"/>
      </dsp:txXfrm>
    </dsp:sp>
    <dsp:sp modelId="{34F37598-DC57-4B00-95EA-89E358F86B0A}">
      <dsp:nvSpPr>
        <dsp:cNvPr id="0" name=""/>
        <dsp:cNvSpPr/>
      </dsp:nvSpPr>
      <dsp:spPr>
        <a:xfrm>
          <a:off x="272401" y="481835"/>
          <a:ext cx="321035" cy="321035"/>
        </a:xfrm>
        <a:prstGeom prst="ellipse">
          <a:avLst/>
        </a:prstGeom>
        <a:solidFill>
          <a:srgbClr val="FAFAD4"/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305935-3ADD-4F2D-9148-D41B49822102}">
      <dsp:nvSpPr>
        <dsp:cNvPr id="0" name=""/>
        <dsp:cNvSpPr/>
      </dsp:nvSpPr>
      <dsp:spPr>
        <a:xfrm>
          <a:off x="560372" y="899125"/>
          <a:ext cx="6258585" cy="25682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Дата заключения и номер контракта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560372" y="899125"/>
        <a:ext cx="6258585" cy="256828"/>
      </dsp:txXfrm>
    </dsp:sp>
    <dsp:sp modelId="{F6682858-70E1-4172-BFA3-806DFB1B3046}">
      <dsp:nvSpPr>
        <dsp:cNvPr id="0" name=""/>
        <dsp:cNvSpPr/>
      </dsp:nvSpPr>
      <dsp:spPr>
        <a:xfrm>
          <a:off x="399855" y="867021"/>
          <a:ext cx="321035" cy="321035"/>
        </a:xfrm>
        <a:prstGeom prst="ellipse">
          <a:avLst/>
        </a:prstGeom>
        <a:solidFill>
          <a:srgbClr val="FAFAD4"/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A9839A-BE25-4C35-BAE7-640A967F70AE}">
      <dsp:nvSpPr>
        <dsp:cNvPr id="0" name=""/>
        <dsp:cNvSpPr/>
      </dsp:nvSpPr>
      <dsp:spPr>
        <a:xfrm>
          <a:off x="601067" y="1284593"/>
          <a:ext cx="6217890" cy="25682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Цена контракта с указанием размера аванса (при наличии)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601067" y="1284593"/>
        <a:ext cx="6217890" cy="256828"/>
      </dsp:txXfrm>
    </dsp:sp>
    <dsp:sp modelId="{30354563-EA88-4144-AD13-7FE106590EFF}">
      <dsp:nvSpPr>
        <dsp:cNvPr id="0" name=""/>
        <dsp:cNvSpPr/>
      </dsp:nvSpPr>
      <dsp:spPr>
        <a:xfrm>
          <a:off x="440549" y="1252490"/>
          <a:ext cx="321035" cy="321035"/>
        </a:xfrm>
        <a:prstGeom prst="ellipse">
          <a:avLst/>
        </a:prstGeom>
        <a:solidFill>
          <a:srgbClr val="FAFAD4"/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25D681-2C3F-46E2-9BB5-294FA53BAA99}">
      <dsp:nvSpPr>
        <dsp:cNvPr id="0" name=""/>
        <dsp:cNvSpPr/>
      </dsp:nvSpPr>
      <dsp:spPr>
        <a:xfrm>
          <a:off x="560372" y="1670062"/>
          <a:ext cx="6258585" cy="25682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Дополнительная информация о лекарственных препаратах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560372" y="1670062"/>
        <a:ext cx="6258585" cy="256828"/>
      </dsp:txXfrm>
    </dsp:sp>
    <dsp:sp modelId="{164F9CF8-6310-4C88-BFAB-04148258B2BE}">
      <dsp:nvSpPr>
        <dsp:cNvPr id="0" name=""/>
        <dsp:cNvSpPr/>
      </dsp:nvSpPr>
      <dsp:spPr>
        <a:xfrm>
          <a:off x="399855" y="1637958"/>
          <a:ext cx="321035" cy="321035"/>
        </a:xfrm>
        <a:prstGeom prst="ellipse">
          <a:avLst/>
        </a:prstGeom>
        <a:solidFill>
          <a:srgbClr val="FAFAD4"/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AA23E3-FD7F-433B-A1D2-DF19ECE2102D}">
      <dsp:nvSpPr>
        <dsp:cNvPr id="0" name=""/>
        <dsp:cNvSpPr/>
      </dsp:nvSpPr>
      <dsp:spPr>
        <a:xfrm>
          <a:off x="432919" y="2055248"/>
          <a:ext cx="6386038" cy="25682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Наименование юридического лица, ФИО физического лица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432919" y="2055248"/>
        <a:ext cx="6386038" cy="256828"/>
      </dsp:txXfrm>
    </dsp:sp>
    <dsp:sp modelId="{27BD61AB-9923-4A07-B9FF-6B468651AB67}">
      <dsp:nvSpPr>
        <dsp:cNvPr id="0" name=""/>
        <dsp:cNvSpPr/>
      </dsp:nvSpPr>
      <dsp:spPr>
        <a:xfrm>
          <a:off x="272401" y="2023144"/>
          <a:ext cx="321035" cy="321035"/>
        </a:xfrm>
        <a:prstGeom prst="ellipse">
          <a:avLst/>
        </a:prstGeom>
        <a:solidFill>
          <a:srgbClr val="FAFAD4"/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F51DE4-99FB-42F2-81DC-DD12739727B5}">
      <dsp:nvSpPr>
        <dsp:cNvPr id="0" name=""/>
        <dsp:cNvSpPr/>
      </dsp:nvSpPr>
      <dsp:spPr>
        <a:xfrm>
          <a:off x="200338" y="2440716"/>
          <a:ext cx="6618619" cy="25682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 </a:t>
          </a:r>
          <a:r>
            <a:rPr lang="ru-RU" sz="1300" b="0" kern="1200" dirty="0" smtClean="0">
              <a:solidFill>
                <a:schemeClr val="tx1"/>
              </a:solidFill>
            </a:rPr>
            <a:t>ИНН (подрядчика, исполнителя</a:t>
          </a:r>
          <a:r>
            <a:rPr lang="ru-RU" sz="1300" b="1" kern="1200" dirty="0" smtClean="0">
              <a:solidFill>
                <a:schemeClr val="tx1"/>
              </a:solidFill>
            </a:rPr>
            <a:t>)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200338" y="2440716"/>
        <a:ext cx="6618619" cy="256828"/>
      </dsp:txXfrm>
    </dsp:sp>
    <dsp:sp modelId="{CE33BD23-63CC-4D60-B578-9E9A202AFE35}">
      <dsp:nvSpPr>
        <dsp:cNvPr id="0" name=""/>
        <dsp:cNvSpPr/>
      </dsp:nvSpPr>
      <dsp:spPr>
        <a:xfrm>
          <a:off x="39820" y="2408613"/>
          <a:ext cx="321035" cy="321035"/>
        </a:xfrm>
        <a:prstGeom prst="ellipse">
          <a:avLst/>
        </a:prstGeom>
        <a:solidFill>
          <a:srgbClr val="FAFAD4"/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679B3-31AC-4467-9231-A16022B13CA7}">
      <dsp:nvSpPr>
        <dsp:cNvPr id="0" name=""/>
        <dsp:cNvSpPr/>
      </dsp:nvSpPr>
      <dsp:spPr>
        <a:xfrm>
          <a:off x="-3369836" y="-518251"/>
          <a:ext cx="4018199" cy="4018199"/>
        </a:xfrm>
        <a:prstGeom prst="blockArc">
          <a:avLst>
            <a:gd name="adj1" fmla="val 18900000"/>
            <a:gd name="adj2" fmla="val 2700000"/>
            <a:gd name="adj3" fmla="val 538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81B01-FAF4-477F-BB15-393048C080B0}">
      <dsp:nvSpPr>
        <dsp:cNvPr id="0" name=""/>
        <dsp:cNvSpPr/>
      </dsp:nvSpPr>
      <dsp:spPr>
        <a:xfrm>
          <a:off x="339986" y="229232"/>
          <a:ext cx="6826136" cy="45870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4096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О сроке исполнения контракта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39986" y="229232"/>
        <a:ext cx="6826136" cy="458704"/>
      </dsp:txXfrm>
    </dsp:sp>
    <dsp:sp modelId="{70B8358E-83AD-43B8-A33D-68ADB665AC48}">
      <dsp:nvSpPr>
        <dsp:cNvPr id="0" name=""/>
        <dsp:cNvSpPr/>
      </dsp:nvSpPr>
      <dsp:spPr>
        <a:xfrm>
          <a:off x="53296" y="171894"/>
          <a:ext cx="573380" cy="573380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ADA3A8-F7D8-4397-96C3-EFB585FD4E57}">
      <dsp:nvSpPr>
        <dsp:cNvPr id="0" name=""/>
        <dsp:cNvSpPr/>
      </dsp:nvSpPr>
      <dsp:spPr>
        <a:xfrm>
          <a:off x="602971" y="917408"/>
          <a:ext cx="6563151" cy="45870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4096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О количества товара, об объеме работ и услуг (при наличии)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02971" y="917408"/>
        <a:ext cx="6563151" cy="458704"/>
      </dsp:txXfrm>
    </dsp:sp>
    <dsp:sp modelId="{97799EFC-6C26-4F1A-B54A-D53FD92EB3ED}">
      <dsp:nvSpPr>
        <dsp:cNvPr id="0" name=""/>
        <dsp:cNvSpPr/>
      </dsp:nvSpPr>
      <dsp:spPr>
        <a:xfrm>
          <a:off x="316281" y="860070"/>
          <a:ext cx="573380" cy="573380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68D51C-B536-45BE-9995-BBED5E77A101}">
      <dsp:nvSpPr>
        <dsp:cNvPr id="0" name=""/>
        <dsp:cNvSpPr/>
      </dsp:nvSpPr>
      <dsp:spPr>
        <a:xfrm>
          <a:off x="602971" y="1605583"/>
          <a:ext cx="6563151" cy="45870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accent1">
              <a:lumMod val="75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4096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О единицах измерения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02971" y="1605583"/>
        <a:ext cx="6563151" cy="458704"/>
      </dsp:txXfrm>
    </dsp:sp>
    <dsp:sp modelId="{3799380F-835E-4C02-9AE9-929E624DA568}">
      <dsp:nvSpPr>
        <dsp:cNvPr id="0" name=""/>
        <dsp:cNvSpPr/>
      </dsp:nvSpPr>
      <dsp:spPr>
        <a:xfrm>
          <a:off x="316281" y="1548245"/>
          <a:ext cx="573380" cy="573380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5A0203-99CA-413D-AD71-1420C6AD68EA}">
      <dsp:nvSpPr>
        <dsp:cNvPr id="0" name=""/>
        <dsp:cNvSpPr/>
      </dsp:nvSpPr>
      <dsp:spPr>
        <a:xfrm>
          <a:off x="339986" y="2293759"/>
          <a:ext cx="6826136" cy="45870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4096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Об исполнении и расторжении контракта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39986" y="2293759"/>
        <a:ext cx="6826136" cy="458704"/>
      </dsp:txXfrm>
    </dsp:sp>
    <dsp:sp modelId="{BEF209B6-0D20-4DD9-A74F-B094EF6AEB59}">
      <dsp:nvSpPr>
        <dsp:cNvPr id="0" name=""/>
        <dsp:cNvSpPr/>
      </dsp:nvSpPr>
      <dsp:spPr>
        <a:xfrm>
          <a:off x="53296" y="2236421"/>
          <a:ext cx="573380" cy="573380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977" cy="496412"/>
          </a:xfrm>
          <a:prstGeom prst="rect">
            <a:avLst/>
          </a:prstGeom>
        </p:spPr>
        <p:txBody>
          <a:bodyPr vert="horz" lIns="91769" tIns="45885" rIns="91769" bIns="4588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110" y="1"/>
            <a:ext cx="2945977" cy="496412"/>
          </a:xfrm>
          <a:prstGeom prst="rect">
            <a:avLst/>
          </a:prstGeom>
        </p:spPr>
        <p:txBody>
          <a:bodyPr vert="horz" lIns="91769" tIns="45885" rIns="91769" bIns="45885" rtlCol="0"/>
          <a:lstStyle>
            <a:lvl1pPr algn="r">
              <a:defRPr sz="1200"/>
            </a:lvl1pPr>
          </a:lstStyle>
          <a:p>
            <a:fld id="{39ABF9BB-F6B3-4A3F-B4FF-9AEDE4419375}" type="datetimeFigureOut">
              <a:rPr lang="ru-RU" smtClean="0"/>
              <a:t>23.11.2017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945977" cy="496411"/>
          </a:xfrm>
          <a:prstGeom prst="rect">
            <a:avLst/>
          </a:prstGeom>
        </p:spPr>
        <p:txBody>
          <a:bodyPr vert="horz" lIns="91769" tIns="45885" rIns="91769" bIns="4588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110" y="9428630"/>
            <a:ext cx="2945977" cy="496411"/>
          </a:xfrm>
          <a:prstGeom prst="rect">
            <a:avLst/>
          </a:prstGeom>
        </p:spPr>
        <p:txBody>
          <a:bodyPr vert="horz" lIns="91769" tIns="45885" rIns="91769" bIns="45885" rtlCol="0" anchor="b"/>
          <a:lstStyle>
            <a:lvl1pPr algn="r">
              <a:defRPr sz="1200"/>
            </a:lvl1pPr>
          </a:lstStyle>
          <a:p>
            <a:fld id="{AC5629B9-442E-4052-86E1-95E4B6898B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07185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769" tIns="45885" rIns="91769" bIns="4588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1769" tIns="45885" rIns="91769" bIns="45885" rtlCol="0"/>
          <a:lstStyle>
            <a:lvl1pPr algn="r">
              <a:defRPr sz="1200"/>
            </a:lvl1pPr>
          </a:lstStyle>
          <a:p>
            <a:fld id="{69F2612F-3697-4B6C-9859-C3EFFEA02180}" type="datetimeFigureOut">
              <a:rPr lang="ru-RU" smtClean="0"/>
              <a:t>23.11.2017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69" tIns="45885" rIns="91769" bIns="4588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769" tIns="45885" rIns="91769" bIns="4588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1769" tIns="45885" rIns="91769" bIns="4588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1769" tIns="45885" rIns="91769" bIns="45885" rtlCol="0" anchor="b"/>
          <a:lstStyle>
            <a:lvl1pPr algn="r">
              <a:defRPr sz="1200"/>
            </a:lvl1pPr>
          </a:lstStyle>
          <a:p>
            <a:fld id="{55EA07A8-F8C8-4FD2-8407-FC0CFF7C9C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025176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07A8-F8C8-4FD2-8407-FC0CFF7C9CA2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411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8BF01-9A20-4EA9-B383-7E9F3AD59EB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085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8BF01-9A20-4EA9-B383-7E9F3AD59EB4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085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EA07A8-F8C8-4FD2-8407-FC0CFF7C9CA2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202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3"/>
          <p:cNvSpPr txBox="1">
            <a:spLocks noChangeArrowheads="1"/>
          </p:cNvSpPr>
          <p:nvPr userDrawn="1"/>
        </p:nvSpPr>
        <p:spPr bwMode="auto">
          <a:xfrm>
            <a:off x="-57719" y="-99392"/>
            <a:ext cx="9201719" cy="6957392"/>
          </a:xfrm>
          <a:prstGeom prst="rect">
            <a:avLst/>
          </a:pr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110" tIns="49556" rIns="99110" bIns="49556"/>
          <a:lstStyle>
            <a:lvl1pPr indent="3175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500" dirty="0">
              <a:solidFill>
                <a:srgbClr val="0000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81" y="6356354"/>
            <a:ext cx="561975" cy="365125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 sz="1400"/>
            </a:lvl1pPr>
          </a:lstStyle>
          <a:p>
            <a:fld id="{E96E39A2-8495-4F15-BE55-55D510503B4F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7" name="Group 14"/>
          <p:cNvGrpSpPr>
            <a:grpSpLocks noChangeAspect="1"/>
          </p:cNvGrpSpPr>
          <p:nvPr userDrawn="1"/>
        </p:nvGrpSpPr>
        <p:grpSpPr bwMode="auto">
          <a:xfrm>
            <a:off x="-57719" y="116635"/>
            <a:ext cx="1173336" cy="501171"/>
            <a:chOff x="-98" y="68"/>
            <a:chExt cx="748" cy="409"/>
          </a:xfrm>
        </p:grpSpPr>
        <p:grpSp>
          <p:nvGrpSpPr>
            <p:cNvPr id="8" name="Группа 8"/>
            <p:cNvGrpSpPr>
              <a:grpSpLocks noChangeAspect="1"/>
            </p:cNvGrpSpPr>
            <p:nvPr/>
          </p:nvGrpSpPr>
          <p:grpSpPr bwMode="auto">
            <a:xfrm>
              <a:off x="66" y="68"/>
              <a:ext cx="433" cy="340"/>
              <a:chOff x="-1" y="0"/>
              <a:chExt cx="1904363" cy="1695450"/>
            </a:xfrm>
          </p:grpSpPr>
          <p:pic>
            <p:nvPicPr>
              <p:cNvPr id="10" name="Рисунок 9"/>
              <p:cNvPicPr>
                <a:picLocks noChangeAspect="1"/>
              </p:cNvPicPr>
              <p:nvPr/>
            </p:nvPicPr>
            <p:blipFill>
              <a:blip r:embed="rId2" cstate="print">
                <a:extLst/>
              </a:blip>
              <a:stretch>
                <a:fillRect/>
              </a:stretch>
            </p:blipFill>
            <p:spPr>
              <a:xfrm>
                <a:off x="-1" y="428626"/>
                <a:ext cx="1904363" cy="126682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 prstMaterial="metal">
                <a:bevelB/>
              </a:sp3d>
            </p:spPr>
          </p:pic>
          <p:pic>
            <p:nvPicPr>
              <p:cNvPr id="11" name="Рисунок 1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375" y="0"/>
                <a:ext cx="1238250" cy="88138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Поле 13"/>
            <p:cNvSpPr txBox="1"/>
            <p:nvPr/>
          </p:nvSpPr>
          <p:spPr>
            <a:xfrm>
              <a:off x="-98" y="186"/>
              <a:ext cx="748" cy="2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fontAlgn="auto">
                <a:lnSpc>
                  <a:spcPct val="115000"/>
                </a:lnSpc>
                <a:spcBef>
                  <a:spcPts val="0"/>
                </a:spcBef>
                <a:spcAft>
                  <a:spcPts val="1040"/>
                </a:spcAft>
                <a:defRPr/>
              </a:pPr>
              <a:r>
                <a:rPr lang="ru-RU" sz="1500" b="1" kern="0" spc="52" dirty="0">
                  <a:gradFill>
                    <a:gsLst>
                      <a:gs pos="25000">
                        <a:srgbClr val="C0504D">
                          <a:satMod val="155000"/>
                        </a:srgbClr>
                      </a:gs>
                      <a:gs pos="100000">
                        <a:srgbClr val="C0504D">
                          <a:shade val="45000"/>
                          <a:satMod val="165000"/>
                        </a:srgbClr>
                      </a:gs>
                    </a:gsLst>
                    <a:lin ang="5400000" scaled="0"/>
                  </a:gradFill>
                  <a:effectLst>
                    <a:outerShdw blurRad="76200" dist="50800" dir="5400000" algn="tl">
                      <a:srgbClr val="000000">
                        <a:alpha val="65000"/>
                      </a:srgbClr>
                    </a:outerShdw>
                  </a:effectLst>
                  <a:latin typeface="Monotype Corsiva"/>
                  <a:ea typeface="Calibri"/>
                  <a:cs typeface="Times New Roman"/>
                </a:rPr>
                <a:t>МФ СО</a:t>
              </a:r>
              <a:endParaRPr lang="ru-RU" sz="1500" kern="0" dirty="0">
                <a:solidFill>
                  <a:sysClr val="windowText" lastClr="000000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4" name="Прямая соединительная линия 13"/>
          <p:cNvCxnSpPr/>
          <p:nvPr userDrawn="1"/>
        </p:nvCxnSpPr>
        <p:spPr>
          <a:xfrm flipV="1">
            <a:off x="971600" y="533257"/>
            <a:ext cx="806489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99536" y="6453336"/>
            <a:ext cx="6565938" cy="338522"/>
          </a:xfrm>
          <a:prstGeom prst="rect">
            <a:avLst/>
          </a:prstGeom>
          <a:noFill/>
          <a:ln>
            <a:noFill/>
          </a:ln>
        </p:spPr>
        <p:txBody>
          <a:bodyPr wrap="square" lIns="91408" tIns="45704" rIns="91408" bIns="45704" rtlCol="0">
            <a:spAutoFit/>
          </a:bodyPr>
          <a:lstStyle>
            <a:defPPr>
              <a:defRPr lang="ru-RU"/>
            </a:defPPr>
            <a:lvl1pPr>
              <a:defRPr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ru-RU" sz="16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Министерство финансов Свердловской области</a:t>
            </a:r>
            <a:endParaRPr lang="ru-RU" sz="16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 flipV="1">
            <a:off x="295833" y="6525344"/>
            <a:ext cx="6203766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64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>
                    <a:alpha val="60000"/>
                  </a:prstClr>
                </a:solidFill>
              </a:rPr>
              <a:t>2017</a:t>
            </a:r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19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>
                    <a:alpha val="60000"/>
                  </a:prstClr>
                </a:solidFill>
              </a:rPr>
              <a:t>2017</a:t>
            </a:r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68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>
                    <a:alpha val="60000"/>
                  </a:prstClr>
                </a:solidFill>
              </a:rPr>
              <a:t>2017</a:t>
            </a:r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19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>
                    <a:alpha val="60000"/>
                  </a:prstClr>
                </a:solidFill>
              </a:rPr>
              <a:t>2017</a:t>
            </a:r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8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>
                    <a:alpha val="60000"/>
                  </a:prstClr>
                </a:solidFill>
              </a:rPr>
              <a:t>2017</a:t>
            </a:r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94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>
                    <a:alpha val="60000"/>
                  </a:prstClr>
                </a:solidFill>
              </a:rPr>
              <a:t>2017</a:t>
            </a:r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31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>
                    <a:alpha val="60000"/>
                  </a:prstClr>
                </a:solidFill>
              </a:rPr>
              <a:t>2017</a:t>
            </a:r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43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8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>
                    <a:alpha val="60000"/>
                  </a:prstClr>
                </a:solidFill>
              </a:rPr>
              <a:t>2017</a:t>
            </a:r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33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>
                    <a:alpha val="60000"/>
                  </a:prstClr>
                </a:solidFill>
              </a:rPr>
              <a:t>2017</a:t>
            </a:r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4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>
                    <a:alpha val="60000"/>
                  </a:prstClr>
                </a:solidFill>
              </a:rPr>
              <a:t>2017</a:t>
            </a:r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50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>
                    <a:alpha val="60000"/>
                  </a:prstClr>
                </a:solidFill>
              </a:rPr>
              <a:t>2017</a:t>
            </a:r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56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3"/>
          <p:cNvSpPr txBox="1">
            <a:spLocks noChangeArrowheads="1"/>
          </p:cNvSpPr>
          <p:nvPr userDrawn="1"/>
        </p:nvSpPr>
        <p:spPr bwMode="auto">
          <a:xfrm>
            <a:off x="-57719" y="-120030"/>
            <a:ext cx="9201719" cy="6957392"/>
          </a:xfrm>
          <a:prstGeom prst="rect">
            <a:avLst/>
          </a:pr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110" tIns="49556" rIns="99110" bIns="49556"/>
          <a:lstStyle>
            <a:lvl1pPr indent="3175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500" dirty="0">
              <a:solidFill>
                <a:srgbClr val="000099"/>
              </a:solidFill>
            </a:endParaRPr>
          </a:p>
        </p:txBody>
      </p:sp>
      <p:grpSp>
        <p:nvGrpSpPr>
          <p:cNvPr id="10" name="Group 14"/>
          <p:cNvGrpSpPr>
            <a:grpSpLocks noChangeAspect="1"/>
          </p:cNvGrpSpPr>
          <p:nvPr userDrawn="1"/>
        </p:nvGrpSpPr>
        <p:grpSpPr bwMode="auto">
          <a:xfrm>
            <a:off x="-57720" y="116633"/>
            <a:ext cx="1317352" cy="537182"/>
            <a:chOff x="-98" y="68"/>
            <a:chExt cx="748" cy="352"/>
          </a:xfrm>
        </p:grpSpPr>
        <p:grpSp>
          <p:nvGrpSpPr>
            <p:cNvPr id="11" name="Группа 8"/>
            <p:cNvGrpSpPr>
              <a:grpSpLocks noChangeAspect="1"/>
            </p:cNvGrpSpPr>
            <p:nvPr/>
          </p:nvGrpSpPr>
          <p:grpSpPr bwMode="auto">
            <a:xfrm>
              <a:off x="66" y="68"/>
              <a:ext cx="433" cy="340"/>
              <a:chOff x="-1" y="0"/>
              <a:chExt cx="1904363" cy="1695450"/>
            </a:xfrm>
          </p:grpSpPr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2" cstate="print">
                <a:extLst/>
              </a:blip>
              <a:stretch>
                <a:fillRect/>
              </a:stretch>
            </p:blipFill>
            <p:spPr>
              <a:xfrm>
                <a:off x="-1" y="428626"/>
                <a:ext cx="1904363" cy="126682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 prstMaterial="metal">
                <a:bevelB/>
              </a:sp3d>
            </p:spPr>
          </p:pic>
          <p:pic>
            <p:nvPicPr>
              <p:cNvPr id="14" name="Рисунок 1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375" y="0"/>
                <a:ext cx="1238250" cy="88138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2" name="Поле 13"/>
            <p:cNvSpPr txBox="1"/>
            <p:nvPr/>
          </p:nvSpPr>
          <p:spPr>
            <a:xfrm>
              <a:off x="-98" y="186"/>
              <a:ext cx="748" cy="2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lnSpc>
                  <a:spcPct val="115000"/>
                </a:lnSpc>
                <a:spcAft>
                  <a:spcPts val="1040"/>
                </a:spcAft>
                <a:defRPr/>
              </a:pPr>
              <a:r>
                <a:rPr lang="ru-RU" sz="1500" b="1" kern="0" spc="52" dirty="0">
                  <a:gradFill>
                    <a:gsLst>
                      <a:gs pos="25000">
                        <a:srgbClr val="C0504D">
                          <a:satMod val="155000"/>
                        </a:srgbClr>
                      </a:gs>
                      <a:gs pos="100000">
                        <a:srgbClr val="C0504D">
                          <a:shade val="45000"/>
                          <a:satMod val="165000"/>
                        </a:srgbClr>
                      </a:gs>
                    </a:gsLst>
                    <a:lin ang="5400000" scaled="0"/>
                  </a:gradFill>
                  <a:effectLst>
                    <a:outerShdw blurRad="76200" dist="50800" dir="5400000" algn="tl">
                      <a:srgbClr val="000000">
                        <a:alpha val="65000"/>
                      </a:srgbClr>
                    </a:outerShdw>
                  </a:effectLst>
                  <a:latin typeface="Monotype Corsiva"/>
                  <a:ea typeface="Calibri"/>
                  <a:cs typeface="Times New Roman"/>
                </a:rPr>
                <a:t>МФ СО</a:t>
              </a:r>
              <a:endParaRPr lang="ru-RU" sz="1500" kern="0" dirty="0">
                <a:solidFill>
                  <a:sysClr val="windowText" lastClr="000000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18" name="Подзаголовок 2"/>
          <p:cNvSpPr txBox="1">
            <a:spLocks/>
          </p:cNvSpPr>
          <p:nvPr userDrawn="1"/>
        </p:nvSpPr>
        <p:spPr>
          <a:xfrm>
            <a:off x="3419875" y="6026226"/>
            <a:ext cx="2304256" cy="715144"/>
          </a:xfrm>
          <a:prstGeom prst="rect">
            <a:avLst/>
          </a:prstGeom>
        </p:spPr>
        <p:txBody>
          <a:bodyPr vert="horz" lIns="91408" tIns="45704" rIns="91408" bIns="45704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rgbClr val="002060"/>
                </a:solidFill>
              </a:rPr>
              <a:t>г. Екатеринбург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rgbClr val="002060"/>
                </a:solidFill>
              </a:rPr>
              <a:t>201</a:t>
            </a:r>
            <a:r>
              <a:rPr lang="en-US" sz="2200" dirty="0" smtClean="0">
                <a:solidFill>
                  <a:srgbClr val="002060"/>
                </a:solidFill>
              </a:rPr>
              <a:t>6</a:t>
            </a:r>
            <a:r>
              <a:rPr lang="ru-RU" sz="2200" dirty="0" smtClean="0">
                <a:solidFill>
                  <a:srgbClr val="002060"/>
                </a:solidFill>
              </a:rPr>
              <a:t> год</a:t>
            </a:r>
          </a:p>
        </p:txBody>
      </p:sp>
      <p:sp>
        <p:nvSpPr>
          <p:cNvPr id="19" name="Подзаголовок 2"/>
          <p:cNvSpPr txBox="1">
            <a:spLocks/>
          </p:cNvSpPr>
          <p:nvPr userDrawn="1"/>
        </p:nvSpPr>
        <p:spPr>
          <a:xfrm>
            <a:off x="1043608" y="265585"/>
            <a:ext cx="7992888" cy="715144"/>
          </a:xfrm>
          <a:prstGeom prst="rect">
            <a:avLst/>
          </a:prstGeom>
        </p:spPr>
        <p:txBody>
          <a:bodyPr vert="horz" lIns="91408" tIns="45704" rIns="91408" bIns="45704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Министерство финансов Свердловской области</a:t>
            </a:r>
          </a:p>
        </p:txBody>
      </p:sp>
      <p:sp>
        <p:nvSpPr>
          <p:cNvPr id="15" name="Подзаголовок 2"/>
          <p:cNvSpPr txBox="1">
            <a:spLocks/>
          </p:cNvSpPr>
          <p:nvPr userDrawn="1"/>
        </p:nvSpPr>
        <p:spPr>
          <a:xfrm>
            <a:off x="3707904" y="4077072"/>
            <a:ext cx="5328592" cy="1584176"/>
          </a:xfrm>
          <a:prstGeom prst="rect">
            <a:avLst/>
          </a:prstGeom>
        </p:spPr>
        <p:txBody>
          <a:bodyPr vert="horz" lIns="104306" tIns="52153" rIns="104306" bIns="52153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ru-RU" sz="2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16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3"/>
          <p:cNvSpPr txBox="1">
            <a:spLocks noChangeArrowheads="1"/>
          </p:cNvSpPr>
          <p:nvPr userDrawn="1"/>
        </p:nvSpPr>
        <p:spPr bwMode="auto">
          <a:xfrm>
            <a:off x="-57719" y="-99392"/>
            <a:ext cx="9201719" cy="6957392"/>
          </a:xfrm>
          <a:prstGeom prst="rect">
            <a:avLst/>
          </a:pr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110" tIns="49556" rIns="99110" bIns="49556"/>
          <a:lstStyle>
            <a:lvl1pPr indent="3175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500" dirty="0">
              <a:solidFill>
                <a:srgbClr val="0000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81" y="6356354"/>
            <a:ext cx="561975" cy="365125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 sz="1400"/>
            </a:lvl1pPr>
          </a:lstStyle>
          <a:p>
            <a:fld id="{E96E39A2-8495-4F15-BE55-55D510503B4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grpSp>
        <p:nvGrpSpPr>
          <p:cNvPr id="7" name="Group 14"/>
          <p:cNvGrpSpPr>
            <a:grpSpLocks noChangeAspect="1"/>
          </p:cNvGrpSpPr>
          <p:nvPr userDrawn="1"/>
        </p:nvGrpSpPr>
        <p:grpSpPr bwMode="auto">
          <a:xfrm>
            <a:off x="-57719" y="116635"/>
            <a:ext cx="1173336" cy="501171"/>
            <a:chOff x="-98" y="68"/>
            <a:chExt cx="748" cy="409"/>
          </a:xfrm>
        </p:grpSpPr>
        <p:grpSp>
          <p:nvGrpSpPr>
            <p:cNvPr id="8" name="Группа 8"/>
            <p:cNvGrpSpPr>
              <a:grpSpLocks noChangeAspect="1"/>
            </p:cNvGrpSpPr>
            <p:nvPr/>
          </p:nvGrpSpPr>
          <p:grpSpPr bwMode="auto">
            <a:xfrm>
              <a:off x="66" y="68"/>
              <a:ext cx="433" cy="340"/>
              <a:chOff x="-1" y="0"/>
              <a:chExt cx="1904363" cy="1695450"/>
            </a:xfrm>
          </p:grpSpPr>
          <p:pic>
            <p:nvPicPr>
              <p:cNvPr id="10" name="Рисунок 9"/>
              <p:cNvPicPr>
                <a:picLocks noChangeAspect="1"/>
              </p:cNvPicPr>
              <p:nvPr/>
            </p:nvPicPr>
            <p:blipFill>
              <a:blip r:embed="rId2" cstate="print">
                <a:extLst/>
              </a:blip>
              <a:stretch>
                <a:fillRect/>
              </a:stretch>
            </p:blipFill>
            <p:spPr>
              <a:xfrm>
                <a:off x="-1" y="428626"/>
                <a:ext cx="1904363" cy="126682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 prstMaterial="metal">
                <a:bevelB/>
              </a:sp3d>
            </p:spPr>
          </p:pic>
          <p:pic>
            <p:nvPicPr>
              <p:cNvPr id="11" name="Рисунок 1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375" y="0"/>
                <a:ext cx="1238250" cy="88138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Поле 13"/>
            <p:cNvSpPr txBox="1"/>
            <p:nvPr/>
          </p:nvSpPr>
          <p:spPr>
            <a:xfrm>
              <a:off x="-98" y="186"/>
              <a:ext cx="748" cy="2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lnSpc>
                  <a:spcPct val="115000"/>
                </a:lnSpc>
                <a:spcAft>
                  <a:spcPts val="1040"/>
                </a:spcAft>
                <a:defRPr/>
              </a:pPr>
              <a:r>
                <a:rPr lang="ru-RU" sz="1500" b="1" kern="0" spc="52" dirty="0">
                  <a:gradFill>
                    <a:gsLst>
                      <a:gs pos="25000">
                        <a:srgbClr val="C0504D">
                          <a:satMod val="155000"/>
                        </a:srgbClr>
                      </a:gs>
                      <a:gs pos="100000">
                        <a:srgbClr val="C0504D">
                          <a:shade val="45000"/>
                          <a:satMod val="165000"/>
                        </a:srgbClr>
                      </a:gs>
                    </a:gsLst>
                    <a:lin ang="5400000" scaled="0"/>
                  </a:gradFill>
                  <a:effectLst>
                    <a:outerShdw blurRad="76200" dist="50800" dir="5400000" algn="tl">
                      <a:srgbClr val="000000">
                        <a:alpha val="65000"/>
                      </a:srgbClr>
                    </a:outerShdw>
                  </a:effectLst>
                  <a:latin typeface="Monotype Corsiva"/>
                  <a:ea typeface="Calibri"/>
                  <a:cs typeface="Times New Roman"/>
                </a:rPr>
                <a:t>МФ СО</a:t>
              </a:r>
              <a:endParaRPr lang="ru-RU" sz="1500" kern="0" dirty="0">
                <a:solidFill>
                  <a:sysClr val="windowText" lastClr="000000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4" name="Прямая соединительная линия 13"/>
          <p:cNvCxnSpPr/>
          <p:nvPr userDrawn="1"/>
        </p:nvCxnSpPr>
        <p:spPr>
          <a:xfrm flipV="1">
            <a:off x="971600" y="533257"/>
            <a:ext cx="806489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99536" y="6453336"/>
            <a:ext cx="6565938" cy="338522"/>
          </a:xfrm>
          <a:prstGeom prst="rect">
            <a:avLst/>
          </a:prstGeom>
          <a:noFill/>
          <a:ln>
            <a:noFill/>
          </a:ln>
        </p:spPr>
        <p:txBody>
          <a:bodyPr wrap="square" lIns="91408" tIns="45704" rIns="91408" bIns="45704" rtlCol="0">
            <a:spAutoFit/>
          </a:bodyPr>
          <a:lstStyle>
            <a:defPPr>
              <a:defRPr lang="ru-RU"/>
            </a:defPPr>
            <a:lvl1pPr>
              <a:defRPr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sz="1600" dirty="0" smtClean="0">
                <a:solidFill>
                  <a:prstClr val="white">
                    <a:tint val="75000"/>
                  </a:prstClr>
                </a:solidFill>
                <a:latin typeface="Palatino Linotype"/>
              </a:rPr>
              <a:t>Министерство финансов Свердловской области</a:t>
            </a:r>
            <a:endParaRPr lang="ru-RU" sz="1600" dirty="0">
              <a:solidFill>
                <a:prstClr val="white">
                  <a:tint val="75000"/>
                </a:prstClr>
              </a:solidFill>
              <a:latin typeface="Palatino Linotype"/>
            </a:endParaRPr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 flipV="1">
            <a:off x="295833" y="6525344"/>
            <a:ext cx="6203766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955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3" r:id="rId12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r>
              <a:rPr lang="ru-RU" dirty="0" smtClean="0">
                <a:solidFill>
                  <a:prstClr val="white">
                    <a:alpha val="60000"/>
                  </a:prstClr>
                </a:solidFill>
              </a:rPr>
              <a:t>2017</a:t>
            </a:r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707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chart" Target="../charts/chart2.xml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9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904192" y="2106184"/>
            <a:ext cx="7586208" cy="2044167"/>
          </a:xfrm>
          <a:prstGeom prst="rect">
            <a:avLst/>
          </a:prstGeom>
          <a:ln>
            <a:noFill/>
          </a:ln>
        </p:spPr>
        <p:txBody>
          <a:bodyPr lIns="91408" tIns="45704" rIns="91408" bIns="45704">
            <a:normAutofit fontScale="90000"/>
          </a:bodyPr>
          <a:lstStyle/>
          <a:p>
            <a:pPr lvl="0" algn="ctr"/>
            <a:r>
              <a:rPr lang="ru-RU" sz="2800" b="1" dirty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Контроль по части 5 статьи 99 Федерального Закона № 44-ФЗ «О контрактной системе в сфере закупок товаров, работ, услуг для обеспечения </a:t>
            </a:r>
            <a:r>
              <a:rPr lang="ru-RU" sz="28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государственных </a:t>
            </a:r>
            <a:r>
              <a:rPr lang="ru-RU" sz="2800" b="1" dirty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 муниципальных услуг»</a:t>
            </a:r>
            <a:br>
              <a:rPr lang="ru-RU" sz="2800" b="1" dirty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200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12512" y="4653136"/>
            <a:ext cx="39083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Заместитель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Министр</a:t>
            </a:r>
            <a:r>
              <a:rPr lang="ru-RU" dirty="0">
                <a:solidFill>
                  <a:srgbClr val="002060"/>
                </a:solidFill>
              </a:rPr>
              <a:t>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финансов </a:t>
            </a:r>
            <a:r>
              <a:rPr lang="ru-RU" dirty="0" smtClean="0">
                <a:solidFill>
                  <a:srgbClr val="002060"/>
                </a:solidFill>
              </a:rPr>
              <a:t> Свердловской области –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Старков Александр Сергеевич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0592" y="6405014"/>
            <a:ext cx="1382944" cy="369332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ACCBF9">
                    <a:lumMod val="25000"/>
                  </a:srgbClr>
                </a:solidFill>
              </a:rPr>
              <a:t>    </a:t>
            </a:r>
            <a:r>
              <a:rPr lang="en-US" dirty="0" smtClean="0">
                <a:solidFill>
                  <a:srgbClr val="ACCBF9">
                    <a:lumMod val="25000"/>
                  </a:srgbClr>
                </a:solidFill>
              </a:rPr>
              <a:t>2017 </a:t>
            </a:r>
            <a:r>
              <a:rPr lang="ru-RU" dirty="0" smtClean="0">
                <a:solidFill>
                  <a:srgbClr val="ACCBF9">
                    <a:lumMod val="25000"/>
                  </a:srgbClr>
                </a:solidFill>
              </a:rPr>
              <a:t>год</a:t>
            </a:r>
            <a:endParaRPr lang="ru-RU" dirty="0">
              <a:solidFill>
                <a:srgbClr val="ACCBF9">
                  <a:lumMod val="25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4704" y="182088"/>
            <a:ext cx="7055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ACCBF9">
                    <a:lumMod val="25000"/>
                  </a:srgbClr>
                </a:solidFill>
              </a:rPr>
              <a:t>Министерство финансов Свердловской области</a:t>
            </a:r>
            <a:endParaRPr lang="ru-RU" sz="2400" dirty="0">
              <a:solidFill>
                <a:srgbClr val="ACCBF9">
                  <a:lumMod val="25000"/>
                </a:srgb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84" y="182088"/>
            <a:ext cx="847843" cy="600159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5132" name="SapphireHiddenControl" r:id="rId2" imgW="6622920" imgH="4057560"/>
        </mc:Choice>
        <mc:Fallback>
          <p:control name="SapphireHiddenControl" r:id="rId2" imgW="6622920" imgH="4057560">
            <p:pic>
              <p:nvPicPr>
                <p:cNvPr id="0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11113" y="0"/>
                  <a:ext cx="6119813" cy="40608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34678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39A2-8495-4F15-BE55-55D510503B4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04832" y="121960"/>
            <a:ext cx="6614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spc="-100" dirty="0" smtClean="0">
                <a:solidFill>
                  <a:srgbClr val="E8B7B7">
                    <a:lumMod val="50000"/>
                  </a:srgbClr>
                </a:solidFill>
              </a:rPr>
              <a:t>ПОСТАНОВЛЕНИЕ ПРАВИТЕЛЬСТВА  РФ ОТ 20.03.2017 №315</a:t>
            </a:r>
            <a:endParaRPr lang="ru-RU" b="1" spc="-100" dirty="0">
              <a:solidFill>
                <a:srgbClr val="E8B7B7">
                  <a:lumMod val="50000"/>
                </a:srgb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24448" y="903624"/>
            <a:ext cx="7215360" cy="1623456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0" dirty="0" smtClean="0">
              <a:solidFill>
                <a:schemeClr val="tx1"/>
              </a:solidFill>
            </a:endParaRPr>
          </a:p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Постановлением </a:t>
            </a:r>
            <a:r>
              <a:rPr lang="ru-RU" sz="1300" dirty="0">
                <a:solidFill>
                  <a:schemeClr val="tx1"/>
                </a:solidFill>
              </a:rPr>
              <a:t>Правительства РФ от 20 марта 2017 года № 315 «О внесении </a:t>
            </a:r>
            <a:endParaRPr lang="ru-RU" sz="1300" dirty="0" smtClean="0">
              <a:solidFill>
                <a:schemeClr val="tx1"/>
              </a:solidFill>
            </a:endParaRPr>
          </a:p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изменений </a:t>
            </a:r>
            <a:r>
              <a:rPr lang="ru-RU" sz="1300" dirty="0">
                <a:solidFill>
                  <a:schemeClr val="tx1"/>
                </a:solidFill>
              </a:rPr>
              <a:t>в Правила осуществления контроля, предусмотренного частью 5 статьи 99 Федерального закона «О контрактной системе в сфере закупок товаров, работ, услуг для обеспечения государственных и муниципальных нужд» приостановлено действие положений </a:t>
            </a:r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абзаца второго пункта 14</a:t>
            </a:r>
            <a:r>
              <a:rPr lang="ru-RU" sz="1300" dirty="0" smtClean="0">
                <a:solidFill>
                  <a:schemeClr val="tx1"/>
                </a:solidFill>
              </a:rPr>
              <a:t>, абзаца второго пункта 15 в </a:t>
            </a:r>
            <a:r>
              <a:rPr lang="ru-RU" sz="1300" dirty="0">
                <a:solidFill>
                  <a:schemeClr val="tx1"/>
                </a:solidFill>
              </a:rPr>
              <a:t>части неразмещения </a:t>
            </a:r>
            <a:endParaRPr lang="ru-RU" sz="1300" dirty="0" smtClean="0">
              <a:solidFill>
                <a:schemeClr val="tx1"/>
              </a:solidFill>
            </a:endParaRPr>
          </a:p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в </a:t>
            </a:r>
            <a:r>
              <a:rPr lang="ru-RU" sz="1300" dirty="0">
                <a:solidFill>
                  <a:schemeClr val="tx1"/>
                </a:solidFill>
              </a:rPr>
              <a:t>ЕИС объектов контроля до устранения выявленных нарушений Правил </a:t>
            </a:r>
            <a:endParaRPr lang="ru-RU" sz="1300" dirty="0" smtClean="0">
              <a:solidFill>
                <a:schemeClr val="tx1"/>
              </a:solidFill>
            </a:endParaRPr>
          </a:p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осуществления </a:t>
            </a:r>
            <a:r>
              <a:rPr lang="ru-RU" sz="1300" dirty="0">
                <a:solidFill>
                  <a:schemeClr val="tx1"/>
                </a:solidFill>
              </a:rPr>
              <a:t>контроля:</a:t>
            </a:r>
          </a:p>
          <a:p>
            <a:pPr algn="ctr"/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1084576" y="3008104"/>
            <a:ext cx="1803840" cy="901920"/>
          </a:xfrm>
          <a:prstGeom prst="rightArrow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 01.01.2018</a:t>
            </a:r>
            <a:endParaRPr lang="ru-RU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1084576" y="4270792"/>
            <a:ext cx="1803840" cy="858641"/>
          </a:xfrm>
          <a:prstGeom prst="rightArrow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15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 01.01.2019</a:t>
            </a:r>
          </a:p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87374" y="3008104"/>
            <a:ext cx="5152188" cy="962048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в отношении заказчиков, осуществляющих закупки для обеспечения федеральных нужд</a:t>
            </a:r>
            <a:endParaRPr lang="ru-RU" i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20409" y="4269134"/>
            <a:ext cx="5119399" cy="962048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в отношении заказчиков, осуществляющих закупки для обеспечения государственных нужд субъектов РФ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800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39A2-8495-4F15-BE55-55D510503B4F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04832" y="-34498"/>
            <a:ext cx="7395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Статистика прохождения контроля по части 5 статьи 99  Федерального закона №  44-ФЗ по состоянию на 20.11.2017 года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5032" y="783368"/>
            <a:ext cx="81172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>
                <a:solidFill>
                  <a:srgbClr val="242852"/>
                </a:solidFill>
              </a:rPr>
              <a:t>Количество субъектов контроля (участников бюджетного процесса, </a:t>
            </a:r>
            <a:endParaRPr lang="ru-RU" dirty="0" smtClean="0">
              <a:solidFill>
                <a:srgbClr val="242852"/>
              </a:solidFill>
            </a:endParaRPr>
          </a:p>
          <a:p>
            <a:pPr lvl="0" algn="ctr"/>
            <a:r>
              <a:rPr lang="ru-RU" dirty="0" smtClean="0">
                <a:solidFill>
                  <a:srgbClr val="242852"/>
                </a:solidFill>
              </a:rPr>
              <a:t>а </a:t>
            </a:r>
            <a:r>
              <a:rPr lang="ru-RU" dirty="0">
                <a:solidFill>
                  <a:srgbClr val="242852"/>
                </a:solidFill>
              </a:rPr>
              <a:t>также юридических лиц, не являющихся участниками бюджетного процесса) в государственной информационной системе управления общественными финансами «Электронный бюджет» с полномочиями «Заказчик» -  </a:t>
            </a:r>
            <a:r>
              <a:rPr lang="ru-RU" dirty="0" smtClean="0">
                <a:solidFill>
                  <a:srgbClr val="242852"/>
                </a:solidFill>
              </a:rPr>
              <a:t>1 014 учреждений </a:t>
            </a:r>
            <a:r>
              <a:rPr lang="ru-RU" dirty="0">
                <a:solidFill>
                  <a:srgbClr val="242852"/>
                </a:solidFill>
              </a:rPr>
              <a:t>Свердловской области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320503"/>
              </p:ext>
            </p:extLst>
          </p:nvPr>
        </p:nvGraphicFramePr>
        <p:xfrm>
          <a:off x="511224" y="2767593"/>
          <a:ext cx="8182360" cy="3031924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087256"/>
                <a:gridCol w="1451592"/>
                <a:gridCol w="1503200"/>
                <a:gridCol w="1503200"/>
                <a:gridCol w="1322816"/>
                <a:gridCol w="1314296"/>
              </a:tblGrid>
              <a:tr h="639248">
                <a:tc gridSpan="6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объекты</a:t>
                      </a:r>
                      <a:r>
                        <a:rPr lang="ru-RU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контроля</a:t>
                      </a:r>
                      <a:endParaRPr lang="ru-RU" sz="16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130677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План закупок</a:t>
                      </a:r>
                    </a:p>
                    <a:p>
                      <a:pPr algn="ctr"/>
                      <a:endParaRPr lang="ru-RU" sz="15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План-график закупок</a:t>
                      </a:r>
                    </a:p>
                    <a:p>
                      <a:pPr algn="ctr"/>
                      <a:endParaRPr lang="ru-RU" sz="15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Извещения и документация о закупке</a:t>
                      </a:r>
                    </a:p>
                    <a:p>
                      <a:pPr algn="ctr"/>
                      <a:endParaRPr lang="ru-RU" sz="15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Протоколы ОППИ</a:t>
                      </a:r>
                    </a:p>
                    <a:p>
                      <a:pPr algn="ctr"/>
                      <a:endParaRPr lang="ru-RU" sz="15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endParaRPr lang="ru-RU" sz="1500" dirty="0" smtClean="0"/>
                    </a:p>
                    <a:p>
                      <a:pPr algn="ctr"/>
                      <a:r>
                        <a:rPr lang="ru-RU" sz="1500" dirty="0" smtClean="0"/>
                        <a:t>Информация о контактах</a:t>
                      </a:r>
                      <a:endParaRPr lang="ru-RU" sz="15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endParaRPr lang="ru-RU" sz="1500" dirty="0" smtClean="0"/>
                    </a:p>
                    <a:p>
                      <a:pPr algn="ctr"/>
                      <a:r>
                        <a:rPr lang="ru-RU" sz="1500" dirty="0" smtClean="0"/>
                        <a:t>Итого</a:t>
                      </a:r>
                      <a:endParaRPr lang="ru-RU" sz="15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90219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10 405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14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685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36 463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25 089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74 725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161 367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53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59" y="2412226"/>
            <a:ext cx="8280920" cy="584727"/>
          </a:xfrm>
          <a:prstGeom prst="rect">
            <a:avLst/>
          </a:prstGeom>
          <a:noFill/>
        </p:spPr>
        <p:txBody>
          <a:bodyPr wrap="square" lIns="91392" tIns="45696" rIns="91392" bIns="45696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СПАСИБО ЗА ВНИМАНИЕ!</a:t>
            </a:r>
            <a:endParaRPr lang="ru-RU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206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849740" y="0"/>
            <a:ext cx="8294260" cy="476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418" tIns="41710" rIns="83418" bIns="41710" anchor="ctr"/>
          <a:lstStyle/>
          <a:p>
            <a:endParaRPr lang="ru-RU" dirty="0" smtClean="0"/>
          </a:p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  <a:endParaRPr lang="ru-RU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088951763"/>
              </p:ext>
            </p:extLst>
          </p:nvPr>
        </p:nvGraphicFramePr>
        <p:xfrm>
          <a:off x="0" y="-2948928"/>
          <a:ext cx="8712968" cy="2948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552" y="692696"/>
            <a:ext cx="828092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700" dirty="0"/>
          </a:p>
          <a:p>
            <a:pPr algn="just"/>
            <a:endParaRPr lang="ru-RU" dirty="0"/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2631674955"/>
              </p:ext>
            </p:extLst>
          </p:nvPr>
        </p:nvGraphicFramePr>
        <p:xfrm>
          <a:off x="337324" y="704074"/>
          <a:ext cx="8685376" cy="5748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24448" y="144720"/>
            <a:ext cx="787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ЕДИНАЯ ИНФОРМАЦИОННАЯ СИСТЕМА В СФЕРЕ ЗАКУПОК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85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849740" y="0"/>
            <a:ext cx="8294260" cy="476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418" tIns="41710" rIns="83418" bIns="41710" anchor="ctr"/>
          <a:lstStyle/>
          <a:p>
            <a:endParaRPr lang="ru-RU" dirty="0" smtClean="0">
              <a:solidFill>
                <a:prstClr val="black"/>
              </a:solidFill>
            </a:endParaRPr>
          </a:p>
          <a:p>
            <a:r>
              <a:rPr lang="ru-RU" dirty="0" smtClean="0">
                <a:solidFill>
                  <a:prstClr val="black"/>
                </a:solidFill>
              </a:rPr>
              <a:t>    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>
                <a:solidFill>
                  <a:srgbClr val="676A55"/>
                </a:solidFill>
              </a:rPr>
              <a:t>3</a:t>
            </a: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374234257"/>
              </p:ext>
            </p:extLst>
          </p:nvPr>
        </p:nvGraphicFramePr>
        <p:xfrm>
          <a:off x="0" y="-2948928"/>
          <a:ext cx="8712968" cy="2948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552" y="692696"/>
            <a:ext cx="828092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700" dirty="0">
              <a:solidFill>
                <a:prstClr val="black"/>
              </a:solidFill>
            </a:endParaRPr>
          </a:p>
          <a:p>
            <a:pPr algn="just"/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3248514047"/>
              </p:ext>
            </p:extLst>
          </p:nvPr>
        </p:nvGraphicFramePr>
        <p:xfrm>
          <a:off x="337324" y="704074"/>
          <a:ext cx="8685376" cy="5748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24448" y="144720"/>
            <a:ext cx="787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E8B7B7">
                    <a:lumMod val="50000"/>
                  </a:srgbClr>
                </a:solidFill>
              </a:rPr>
              <a:t>РЕГИОНАЛЬНАЯ ИНФОРМАЦИОННАЯ СИСТЕМА В СФЕРЕ ЗАКУПОК</a:t>
            </a:r>
            <a:endParaRPr lang="ru-RU" b="1" dirty="0">
              <a:solidFill>
                <a:srgbClr val="E8B7B7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2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39A2-8495-4F15-BE55-55D510503B4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2623" y="121960"/>
            <a:ext cx="7898465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dirty="0">
                <a:solidFill>
                  <a:schemeClr val="accent6">
                    <a:lumMod val="50000"/>
                  </a:schemeClr>
                </a:solidFill>
              </a:rPr>
              <a:t>НОРМАТИВНО-ПРАВОВОЕ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</a:rPr>
              <a:t> РЕГУЛИРОВАНИЕ НА ФЕДЕРАЛЬНОМ УРОВНЕ</a:t>
            </a:r>
            <a:endParaRPr lang="ru-RU" sz="17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7412" y="602984"/>
            <a:ext cx="8223675" cy="661408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Постановление </a:t>
            </a:r>
            <a:r>
              <a:rPr lang="ru-RU" sz="1200" b="1" dirty="0">
                <a:latin typeface="Times New Roman" pitchFamily="18" charset="0"/>
                <a:ea typeface="Calibri"/>
                <a:cs typeface="Times New Roman" pitchFamily="18" charset="0"/>
              </a:rPr>
              <a:t>Правительства </a:t>
            </a:r>
            <a:r>
              <a:rPr lang="ru-RU" sz="1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РФ 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от 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12 декабря 2015 года № 1367 «О порядке осуществления контроля, предусмотренного частью 5 статьи 99 Федерального закона «О контрактной системе в сфере закупок товаров, работ, услуг для </a:t>
            </a:r>
            <a:r>
              <a:rPr lang="ru-RU" sz="1200" dirty="0">
                <a:latin typeface="Times New Roman"/>
                <a:ea typeface="Calibri"/>
              </a:rPr>
              <a:t>обеспечения государственных и муниципальных </a:t>
            </a:r>
            <a:r>
              <a:rPr lang="ru-RU" sz="1200" dirty="0" smtClean="0">
                <a:latin typeface="Times New Roman"/>
                <a:ea typeface="Calibri"/>
              </a:rPr>
              <a:t>нужд»</a:t>
            </a: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4896" y="1384648"/>
            <a:ext cx="8226192" cy="513346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1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Постановление </a:t>
            </a:r>
            <a:r>
              <a:rPr lang="ru-RU" sz="1200" b="1" dirty="0">
                <a:latin typeface="Times New Roman" pitchFamily="18" charset="0"/>
                <a:ea typeface="Calibri"/>
                <a:cs typeface="Times New Roman" pitchFamily="18" charset="0"/>
              </a:rPr>
              <a:t>Правительства РФ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28 ноября 2013 года № 1084 «О порядке ведения реестра контрактов, заключенных заказчиками, и реестра контрактов, содержащего сведения, составляющие государственную тайну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7412" y="2025470"/>
            <a:ext cx="8237535" cy="513346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Постановлениями Правительства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РФ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 23 декабря 2015 года № 1414 «О порядке функционирования единой информационной системы в сфере закупок»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3552" y="2649547"/>
            <a:ext cx="8237535" cy="513346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1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Приказ </a:t>
            </a:r>
            <a:r>
              <a:rPr lang="ru-RU" sz="1200" b="1" dirty="0">
                <a:latin typeface="Times New Roman" pitchFamily="18" charset="0"/>
                <a:ea typeface="Calibri"/>
                <a:cs typeface="Times New Roman" pitchFamily="18" charset="0"/>
              </a:rPr>
              <a:t>Минфина </a:t>
            </a:r>
            <a:r>
              <a:rPr lang="ru-RU" sz="1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России 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от 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28 июля 2010 года № 81н «О требованиях к плану финансово-хозяйственной деятельности государственного (муниципального) учреждения»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3552" y="3260973"/>
            <a:ext cx="8237536" cy="723853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1200" b="1" dirty="0">
                <a:latin typeface="Times New Roman" pitchFamily="18" charset="0"/>
                <a:ea typeface="Calibri"/>
                <a:cs typeface="Times New Roman" pitchFamily="18" charset="0"/>
              </a:rPr>
              <a:t>Приказ Минфина России </a:t>
            </a:r>
            <a:r>
              <a:rPr lang="ru-RU" sz="1200" dirty="0" smtClean="0">
                <a:latin typeface="Times New Roman"/>
                <a:ea typeface="Calibri"/>
              </a:rPr>
              <a:t>от </a:t>
            </a:r>
            <a:r>
              <a:rPr lang="ru-RU" sz="1200" dirty="0">
                <a:latin typeface="Times New Roman"/>
                <a:ea typeface="Calibri"/>
              </a:rPr>
              <a:t>24 ноября 2014 года № 136н «О порядке формирования информации, а также обмена информацией и документами между заказчиком и Федеральным казначейством в целях ведения реестра контрактов, заключенных заказчиками»</a:t>
            </a:r>
            <a:endParaRPr lang="ru-RU" sz="1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06700" y="4090408"/>
            <a:ext cx="8234388" cy="1355371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1200" b="1" dirty="0">
                <a:latin typeface="Times New Roman" pitchFamily="18" charset="0"/>
                <a:ea typeface="Calibri"/>
                <a:cs typeface="Times New Roman" pitchFamily="18" charset="0"/>
              </a:rPr>
              <a:t>Приказ Минфина России </a:t>
            </a:r>
            <a:r>
              <a:rPr lang="ru-RU" sz="1200" dirty="0" smtClean="0">
                <a:latin typeface="Times New Roman"/>
                <a:ea typeface="Calibri"/>
              </a:rPr>
              <a:t>от </a:t>
            </a:r>
            <a:r>
              <a:rPr lang="ru-RU" sz="1200" dirty="0">
                <a:latin typeface="Times New Roman"/>
                <a:ea typeface="Calibri"/>
              </a:rPr>
              <a:t>22 июля 2016 года № 120н «Об утверждении общих требований к порядку взаимодействия при осуществлении контроля финансовых органов субъектов Российской Федерации и муниципальных образований, органов управления государственными внебюджетными фондами с субъектами контроля, указанными в пунктах 4 и 5 Правил осуществления контроля, предусмотренного частью 5 статьи 99 Федерального закона «О контрактной системе в сфере закупок товаров, работ, услуг для обеспечения государственных и муниципальных нужд», утвержденных постановлением Правительства Российской Федерации от 12 декабря 2015 г. № 1367</a:t>
            </a:r>
            <a:r>
              <a:rPr lang="ru-RU" sz="1200" dirty="0" smtClean="0">
                <a:latin typeface="Times New Roman"/>
                <a:ea typeface="Calibri"/>
              </a:rPr>
              <a:t>»</a:t>
            </a:r>
            <a:endParaRPr lang="ru-RU" sz="1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09619" y="5533480"/>
            <a:ext cx="8231469" cy="934358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1200" b="1" dirty="0">
                <a:latin typeface="Times New Roman" pitchFamily="18" charset="0"/>
                <a:ea typeface="Calibri"/>
                <a:cs typeface="Times New Roman" pitchFamily="18" charset="0"/>
              </a:rPr>
              <a:t>Приказ Минфина России </a:t>
            </a:r>
            <a:r>
              <a:rPr lang="ru-RU" sz="1200" dirty="0" smtClean="0">
                <a:latin typeface="Times New Roman"/>
                <a:ea typeface="Calibri"/>
              </a:rPr>
              <a:t>от </a:t>
            </a:r>
            <a:r>
              <a:rPr lang="ru-RU" sz="1200" dirty="0">
                <a:latin typeface="Times New Roman"/>
                <a:ea typeface="Calibri"/>
              </a:rPr>
              <a:t>04 июля 2016 года № 104н «О порядке взаимодействия Федерального казначейства с субъектами контроля, указанными в пунктах 3 и 6 Правил осуществления контроля, предусмотренного частью 5 статьи 99 Федерального закона «О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sz="1200" dirty="0" smtClean="0">
                <a:latin typeface="Times New Roman"/>
                <a:ea typeface="Calibri"/>
              </a:rPr>
              <a:t>»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459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39A2-8495-4F15-BE55-55D510503B4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24448" y="121960"/>
            <a:ext cx="769638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dirty="0">
                <a:solidFill>
                  <a:schemeClr val="accent6">
                    <a:lumMod val="50000"/>
                  </a:schemeClr>
                </a:solidFill>
              </a:rPr>
              <a:t>НОРМАТИВНО-ПРАВОВОЕ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</a:rPr>
              <a:t> РЕГУЛИРОВАНИЕ НА УРОВНЕ СУБЪЕКТА</a:t>
            </a:r>
            <a:endParaRPr lang="ru-RU" sz="17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3552" y="911322"/>
            <a:ext cx="8117279" cy="1074605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Постановление 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Правительства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Свердловской области </a:t>
            </a:r>
            <a:r>
              <a:rPr lang="ru-RU" sz="1200" dirty="0">
                <a:latin typeface="Times New Roman"/>
                <a:ea typeface="Calibri"/>
              </a:rPr>
              <a:t>от 27 декабря 2013 года №1665-ПП </a:t>
            </a:r>
            <a:r>
              <a:rPr lang="ru-RU" sz="1200" dirty="0" smtClean="0">
                <a:latin typeface="Times New Roman"/>
                <a:ea typeface="Calibri"/>
              </a:rPr>
              <a:t>«О </a:t>
            </a:r>
            <a:r>
              <a:rPr lang="ru-RU" sz="1200" dirty="0">
                <a:latin typeface="Times New Roman"/>
                <a:ea typeface="Calibri"/>
              </a:rPr>
              <a:t>наделении полномочиями на определение поставщиков (подрядчиков, исполнителей) Департамента государственных закупок Свердловской области и утверждении Порядка взаимодействия Департамента государственных закупок Свердловской области и заказчиков Свердловской области в сфере закупок товаров, работ, услуг для нужд Свердловской области</a:t>
            </a:r>
            <a:r>
              <a:rPr lang="ru-RU" sz="1200" dirty="0" smtClean="0">
                <a:latin typeface="Times New Roman"/>
                <a:ea typeface="Calibri"/>
              </a:rPr>
              <a:t>»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3552" y="2309462"/>
            <a:ext cx="8117279" cy="513346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Постановление 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Правительства Свердловской области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200" dirty="0">
                <a:latin typeface="Times New Roman"/>
                <a:ea typeface="Calibri"/>
              </a:rPr>
              <a:t>от 22 июля 2015 года № 661-ПП «Об утверждении Порядка формирования, утверждения и ведения планов закупок для обеспечения нужд Свердловской области»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3553" y="3188488"/>
            <a:ext cx="8117278" cy="1144865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Приказ Министерства финансов 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Свердловской области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26 декабря 2016 года № 509 «Об утверждении Порядка взаимодействия Министерства финансов Свердловской области с субъектами контроля, указанными в пункте 4 Правил осуществления контроля, предусмотренного частью 5 статьи 99 Федерального закона «О контрактной системе в сфере закупок товаров, работ, услуг для обеспечения государственных и муниципальных нужд», утвержденных Постановлением Правительства Российской Федерации от 12.12.2015 № 1367»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32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39A2-8495-4F15-BE55-55D510503B4F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084105960"/>
              </p:ext>
            </p:extLst>
          </p:nvPr>
        </p:nvGraphicFramePr>
        <p:xfrm>
          <a:off x="603552" y="542856"/>
          <a:ext cx="8177408" cy="571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634593" y="87805"/>
            <a:ext cx="6644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pc="-100" dirty="0" smtClean="0">
                <a:solidFill>
                  <a:schemeClr val="accent6">
                    <a:lumMod val="50000"/>
                  </a:schemeClr>
                </a:solidFill>
              </a:rPr>
              <a:t>ПРОВЕРКА  КОНТРОЛИРУЕМОЙ  ИНФОРМАЦИИ  В  ЧАСТИ:</a:t>
            </a:r>
            <a:endParaRPr lang="ru-RU" b="1" spc="-1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64960" y="2305065"/>
            <a:ext cx="67944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4214813" algn="l"/>
                <a:tab pos="4572000" algn="l"/>
              </a:tabLst>
            </a:pPr>
            <a:r>
              <a:rPr lang="ru-RU" sz="1350" i="1" spc="-100" dirty="0" smtClean="0"/>
              <a:t>- соответствия </a:t>
            </a:r>
            <a:r>
              <a:rPr lang="ru-RU" sz="1350" i="1" spc="-100" dirty="0"/>
              <a:t>начальной (максимальной) цены контракта, цены контракта, </a:t>
            </a:r>
            <a:endParaRPr lang="ru-RU" sz="1350" i="1" spc="-100" dirty="0" smtClean="0"/>
          </a:p>
          <a:p>
            <a:pPr lvl="0">
              <a:tabLst>
                <a:tab pos="4214813" algn="l"/>
                <a:tab pos="4572000" algn="l"/>
              </a:tabLst>
            </a:pPr>
            <a:r>
              <a:rPr lang="ru-RU" sz="1350" i="1" spc="-100" dirty="0" smtClean="0"/>
              <a:t>заключаемого </a:t>
            </a:r>
            <a:r>
              <a:rPr lang="ru-RU" sz="1350" i="1" spc="-100" dirty="0"/>
              <a:t>с </a:t>
            </a:r>
            <a:r>
              <a:rPr lang="ru-RU" sz="1350" i="1" spc="-100" dirty="0" smtClean="0"/>
              <a:t> единственным </a:t>
            </a:r>
            <a:r>
              <a:rPr lang="ru-RU" sz="1350" i="1" spc="-100" dirty="0"/>
              <a:t>поставщиком (подрядчиком, исполнителем), </a:t>
            </a:r>
            <a:endParaRPr lang="ru-RU" sz="1350" i="1" spc="-100" dirty="0" smtClean="0"/>
          </a:p>
          <a:p>
            <a:pPr lvl="0" algn="just">
              <a:tabLst>
                <a:tab pos="4214813" algn="l"/>
                <a:tab pos="4572000" algn="l"/>
              </a:tabLst>
            </a:pPr>
            <a:r>
              <a:rPr lang="ru-RU" sz="1350" i="1" spc="-100" dirty="0" smtClean="0"/>
              <a:t>и </a:t>
            </a:r>
            <a:r>
              <a:rPr lang="ru-RU" sz="1350" i="1" spc="-100" dirty="0"/>
              <a:t>идентификационного кода закупки, содержащихся в извещении об осуществлении закупки, приглашении принять участие в определении поставщика (подрядчика, исполнителя), проекте контракта, заключаемого с единственным поставщиком (подрядчиком, исполнителем), и (или) в документации о закупке, включая изменения указанных извещения, приглашения, проекта контракта и (или) </a:t>
            </a:r>
            <a:endParaRPr lang="ru-RU" sz="1350" i="1" spc="-100" dirty="0" smtClean="0"/>
          </a:p>
          <a:p>
            <a:pPr lvl="0" algn="just">
              <a:tabLst>
                <a:tab pos="4214813" algn="l"/>
                <a:tab pos="4572000" algn="l"/>
              </a:tabLst>
            </a:pPr>
            <a:r>
              <a:rPr lang="ru-RU" sz="1350" i="1" spc="-100" dirty="0" smtClean="0"/>
              <a:t>документации</a:t>
            </a:r>
            <a:r>
              <a:rPr lang="ru-RU" sz="1350" i="1" spc="-100" dirty="0"/>
              <a:t>, аналогичной информации, содержащейся в плане-графике </a:t>
            </a:r>
            <a:r>
              <a:rPr lang="ru-RU" sz="1350" i="1" spc="-100" dirty="0" smtClean="0"/>
              <a:t>закупок</a:t>
            </a:r>
            <a:endParaRPr lang="ru-RU" sz="135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783936" y="698416"/>
            <a:ext cx="6553952" cy="116955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lvl="0" indent="-285750" algn="just">
              <a:buFontTx/>
              <a:buChar char="-"/>
            </a:pPr>
            <a:r>
              <a:rPr lang="ru-RU" sz="1400" i="1" spc="-100" dirty="0" smtClean="0"/>
              <a:t>не превышения </a:t>
            </a:r>
            <a:r>
              <a:rPr lang="ru-RU" sz="1400" i="1" spc="-100" dirty="0"/>
              <a:t>начальной (максимальной) цены контракта</a:t>
            </a:r>
            <a:r>
              <a:rPr lang="en-US" sz="1400" i="1" spc="-100" dirty="0"/>
              <a:t> (</a:t>
            </a:r>
            <a:r>
              <a:rPr lang="ru-RU" sz="1400" i="1" spc="-100" dirty="0"/>
              <a:t>НМЦК), </a:t>
            </a:r>
            <a:r>
              <a:rPr lang="ru-RU" sz="1400" i="1" spc="-100" dirty="0" smtClean="0"/>
              <a:t>цены контракта</a:t>
            </a:r>
            <a:r>
              <a:rPr lang="ru-RU" sz="1400" i="1" spc="-100" dirty="0"/>
              <a:t>, заключаемого </a:t>
            </a:r>
            <a:r>
              <a:rPr lang="ru-RU" sz="1400" i="1" spc="-100" dirty="0" smtClean="0"/>
              <a:t> с  единственным  поставщиком </a:t>
            </a:r>
            <a:r>
              <a:rPr lang="ru-RU" sz="1400" i="1" spc="-100" dirty="0"/>
              <a:t>(подрядчиком, исполнителем), по соответствующему </a:t>
            </a:r>
            <a:r>
              <a:rPr lang="en-US" sz="1400" i="1" spc="-100" dirty="0"/>
              <a:t> </a:t>
            </a:r>
            <a:r>
              <a:rPr lang="ru-RU" sz="1400" i="1" spc="-100" dirty="0" smtClean="0"/>
              <a:t>идентификационному  коду закупки, </a:t>
            </a:r>
            <a:r>
              <a:rPr lang="ru-RU" sz="1400" i="1" spc="-100" dirty="0"/>
              <a:t>содержащейся в плане-графике закупок, над </a:t>
            </a:r>
            <a:r>
              <a:rPr lang="ru-RU" sz="1400" i="1" spc="-100" dirty="0" smtClean="0"/>
              <a:t>аналогичной информацией</a:t>
            </a:r>
            <a:r>
              <a:rPr lang="ru-RU" sz="1400" i="1" spc="-100" dirty="0"/>
              <a:t>, содержащейся в плане </a:t>
            </a:r>
            <a:r>
              <a:rPr lang="ru-RU" sz="1400" i="1" spc="-100" dirty="0" smtClean="0"/>
              <a:t>закупок</a:t>
            </a:r>
            <a:endParaRPr lang="ru-RU" sz="14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022255" y="4571432"/>
            <a:ext cx="66832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1400" i="1" spc="-100" dirty="0" smtClean="0"/>
              <a:t>не превышения </a:t>
            </a:r>
            <a:r>
              <a:rPr lang="ru-RU" sz="1400" i="1" spc="-100" dirty="0"/>
              <a:t>цены контракта, </a:t>
            </a:r>
            <a:r>
              <a:rPr lang="ru-RU" sz="1400" i="1" spc="-100" dirty="0" smtClean="0"/>
              <a:t>предложенной участником закупки, </a:t>
            </a:r>
          </a:p>
          <a:p>
            <a:pPr algn="just"/>
            <a:r>
              <a:rPr lang="ru-RU" sz="1400" i="1" spc="-100" dirty="0" smtClean="0"/>
              <a:t>признанным победителем определения поставщика (подрядчика, исполнителя), участником закупки, предложившим лучшие условия после победителя, единственного участника, заявка которого признана соответствующей требованиям ФЗ, содержащейся в протоколе определения поставщика (подрядчика, исполнителя), над аналогичной ценой, содержащейся в документации о закупке</a:t>
            </a:r>
            <a:endParaRPr lang="ru-RU" sz="1400" i="1" spc="-100" dirty="0"/>
          </a:p>
        </p:txBody>
      </p:sp>
    </p:spTree>
    <p:extLst>
      <p:ext uri="{BB962C8B-B14F-4D97-AF65-F5344CB8AC3E}">
        <p14:creationId xmlns:p14="http://schemas.microsoft.com/office/powerpoint/2010/main" val="400983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39A2-8495-4F15-BE55-55D510503B4F}" type="slidenum">
              <a:rPr lang="ru-RU" smtClean="0"/>
              <a:pPr/>
              <a:t>7</a:t>
            </a:fld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413786" y="708484"/>
            <a:ext cx="8174168" cy="5686375"/>
            <a:chOff x="543424" y="688897"/>
            <a:chExt cx="8174168" cy="5425846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4" name="Полилиния 3"/>
            <p:cNvSpPr/>
            <p:nvPr/>
          </p:nvSpPr>
          <p:spPr>
            <a:xfrm>
              <a:off x="543424" y="688897"/>
              <a:ext cx="7001905" cy="1294980"/>
            </a:xfrm>
            <a:custGeom>
              <a:avLst/>
              <a:gdLst>
                <a:gd name="connsiteX0" fmla="*/ 0 w 7001905"/>
                <a:gd name="connsiteY0" fmla="*/ 149167 h 1491671"/>
                <a:gd name="connsiteX1" fmla="*/ 149167 w 7001905"/>
                <a:gd name="connsiteY1" fmla="*/ 0 h 1491671"/>
                <a:gd name="connsiteX2" fmla="*/ 6852738 w 7001905"/>
                <a:gd name="connsiteY2" fmla="*/ 0 h 1491671"/>
                <a:gd name="connsiteX3" fmla="*/ 7001905 w 7001905"/>
                <a:gd name="connsiteY3" fmla="*/ 149167 h 1491671"/>
                <a:gd name="connsiteX4" fmla="*/ 7001905 w 7001905"/>
                <a:gd name="connsiteY4" fmla="*/ 1342504 h 1491671"/>
                <a:gd name="connsiteX5" fmla="*/ 6852738 w 7001905"/>
                <a:gd name="connsiteY5" fmla="*/ 1491671 h 1491671"/>
                <a:gd name="connsiteX6" fmla="*/ 149167 w 7001905"/>
                <a:gd name="connsiteY6" fmla="*/ 1491671 h 1491671"/>
                <a:gd name="connsiteX7" fmla="*/ 0 w 7001905"/>
                <a:gd name="connsiteY7" fmla="*/ 1342504 h 1491671"/>
                <a:gd name="connsiteX8" fmla="*/ 0 w 7001905"/>
                <a:gd name="connsiteY8" fmla="*/ 149167 h 1491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01905" h="1491671">
                  <a:moveTo>
                    <a:pt x="0" y="149167"/>
                  </a:moveTo>
                  <a:cubicBezTo>
                    <a:pt x="0" y="66784"/>
                    <a:pt x="66784" y="0"/>
                    <a:pt x="149167" y="0"/>
                  </a:cubicBezTo>
                  <a:lnTo>
                    <a:pt x="6852738" y="0"/>
                  </a:lnTo>
                  <a:cubicBezTo>
                    <a:pt x="6935121" y="0"/>
                    <a:pt x="7001905" y="66784"/>
                    <a:pt x="7001905" y="149167"/>
                  </a:cubicBezTo>
                  <a:lnTo>
                    <a:pt x="7001905" y="1342504"/>
                  </a:lnTo>
                  <a:cubicBezTo>
                    <a:pt x="7001905" y="1424887"/>
                    <a:pt x="6935121" y="1491671"/>
                    <a:pt x="6852738" y="1491671"/>
                  </a:cubicBezTo>
                  <a:lnTo>
                    <a:pt x="149167" y="1491671"/>
                  </a:lnTo>
                  <a:cubicBezTo>
                    <a:pt x="66784" y="1491671"/>
                    <a:pt x="0" y="1424887"/>
                    <a:pt x="0" y="1342504"/>
                  </a:cubicBezTo>
                  <a:lnTo>
                    <a:pt x="0" y="149167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1340" tIns="291340" rIns="1984893" bIns="29134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tabLst/>
              </a:pPr>
              <a:endParaRPr lang="ru-RU" sz="6500" kern="1200" dirty="0"/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1240430" y="2214383"/>
              <a:ext cx="7001905" cy="2039888"/>
            </a:xfrm>
            <a:custGeom>
              <a:avLst/>
              <a:gdLst>
                <a:gd name="connsiteX0" fmla="*/ 0 w 7001905"/>
                <a:gd name="connsiteY0" fmla="*/ 191761 h 1917606"/>
                <a:gd name="connsiteX1" fmla="*/ 191761 w 7001905"/>
                <a:gd name="connsiteY1" fmla="*/ 0 h 1917606"/>
                <a:gd name="connsiteX2" fmla="*/ 6810144 w 7001905"/>
                <a:gd name="connsiteY2" fmla="*/ 0 h 1917606"/>
                <a:gd name="connsiteX3" fmla="*/ 7001905 w 7001905"/>
                <a:gd name="connsiteY3" fmla="*/ 191761 h 1917606"/>
                <a:gd name="connsiteX4" fmla="*/ 7001905 w 7001905"/>
                <a:gd name="connsiteY4" fmla="*/ 1725845 h 1917606"/>
                <a:gd name="connsiteX5" fmla="*/ 6810144 w 7001905"/>
                <a:gd name="connsiteY5" fmla="*/ 1917606 h 1917606"/>
                <a:gd name="connsiteX6" fmla="*/ 191761 w 7001905"/>
                <a:gd name="connsiteY6" fmla="*/ 1917606 h 1917606"/>
                <a:gd name="connsiteX7" fmla="*/ 0 w 7001905"/>
                <a:gd name="connsiteY7" fmla="*/ 1725845 h 1917606"/>
                <a:gd name="connsiteX8" fmla="*/ 0 w 7001905"/>
                <a:gd name="connsiteY8" fmla="*/ 191761 h 1917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01905" h="1917606">
                  <a:moveTo>
                    <a:pt x="0" y="191761"/>
                  </a:moveTo>
                  <a:cubicBezTo>
                    <a:pt x="0" y="85854"/>
                    <a:pt x="85854" y="0"/>
                    <a:pt x="191761" y="0"/>
                  </a:cubicBezTo>
                  <a:lnTo>
                    <a:pt x="6810144" y="0"/>
                  </a:lnTo>
                  <a:cubicBezTo>
                    <a:pt x="6916051" y="0"/>
                    <a:pt x="7001905" y="85854"/>
                    <a:pt x="7001905" y="191761"/>
                  </a:cubicBezTo>
                  <a:lnTo>
                    <a:pt x="7001905" y="1725845"/>
                  </a:lnTo>
                  <a:cubicBezTo>
                    <a:pt x="7001905" y="1831752"/>
                    <a:pt x="6916051" y="1917606"/>
                    <a:pt x="6810144" y="1917606"/>
                  </a:cubicBezTo>
                  <a:lnTo>
                    <a:pt x="191761" y="1917606"/>
                  </a:lnTo>
                  <a:cubicBezTo>
                    <a:pt x="85854" y="1917606"/>
                    <a:pt x="0" y="1831752"/>
                    <a:pt x="0" y="1725845"/>
                  </a:cubicBezTo>
                  <a:lnTo>
                    <a:pt x="0" y="19176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3815" tIns="303815" rIns="2000326" bIns="303815" numCol="1" spcCol="1270" anchor="ctr" anchorCtr="0">
              <a:noAutofit/>
            </a:bodyPr>
            <a:lstStyle/>
            <a:p>
              <a:pPr lvl="0" algn="l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tabLst>
                  <a:tab pos="4214813" algn="l"/>
                  <a:tab pos="4572000" algn="l"/>
                </a:tabLst>
              </a:pPr>
              <a:endParaRPr lang="ru-RU" sz="6500" kern="1200" dirty="0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1715687" y="4455211"/>
              <a:ext cx="7001905" cy="1659532"/>
            </a:xfrm>
            <a:custGeom>
              <a:avLst/>
              <a:gdLst>
                <a:gd name="connsiteX0" fmla="*/ 0 w 7001905"/>
                <a:gd name="connsiteY0" fmla="*/ 165953 h 1659532"/>
                <a:gd name="connsiteX1" fmla="*/ 165953 w 7001905"/>
                <a:gd name="connsiteY1" fmla="*/ 0 h 1659532"/>
                <a:gd name="connsiteX2" fmla="*/ 6835952 w 7001905"/>
                <a:gd name="connsiteY2" fmla="*/ 0 h 1659532"/>
                <a:gd name="connsiteX3" fmla="*/ 7001905 w 7001905"/>
                <a:gd name="connsiteY3" fmla="*/ 165953 h 1659532"/>
                <a:gd name="connsiteX4" fmla="*/ 7001905 w 7001905"/>
                <a:gd name="connsiteY4" fmla="*/ 1493579 h 1659532"/>
                <a:gd name="connsiteX5" fmla="*/ 6835952 w 7001905"/>
                <a:gd name="connsiteY5" fmla="*/ 1659532 h 1659532"/>
                <a:gd name="connsiteX6" fmla="*/ 165953 w 7001905"/>
                <a:gd name="connsiteY6" fmla="*/ 1659532 h 1659532"/>
                <a:gd name="connsiteX7" fmla="*/ 0 w 7001905"/>
                <a:gd name="connsiteY7" fmla="*/ 1493579 h 1659532"/>
                <a:gd name="connsiteX8" fmla="*/ 0 w 7001905"/>
                <a:gd name="connsiteY8" fmla="*/ 165953 h 1659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01905" h="1659532">
                  <a:moveTo>
                    <a:pt x="0" y="165953"/>
                  </a:moveTo>
                  <a:cubicBezTo>
                    <a:pt x="0" y="74300"/>
                    <a:pt x="74300" y="0"/>
                    <a:pt x="165953" y="0"/>
                  </a:cubicBezTo>
                  <a:lnTo>
                    <a:pt x="6835952" y="0"/>
                  </a:lnTo>
                  <a:cubicBezTo>
                    <a:pt x="6927605" y="0"/>
                    <a:pt x="7001905" y="74300"/>
                    <a:pt x="7001905" y="165953"/>
                  </a:cubicBezTo>
                  <a:lnTo>
                    <a:pt x="7001905" y="1493579"/>
                  </a:lnTo>
                  <a:cubicBezTo>
                    <a:pt x="7001905" y="1585232"/>
                    <a:pt x="6927605" y="1659532"/>
                    <a:pt x="6835952" y="1659532"/>
                  </a:cubicBezTo>
                  <a:lnTo>
                    <a:pt x="165953" y="1659532"/>
                  </a:lnTo>
                  <a:cubicBezTo>
                    <a:pt x="74300" y="1659532"/>
                    <a:pt x="0" y="1585232"/>
                    <a:pt x="0" y="1493579"/>
                  </a:cubicBezTo>
                  <a:lnTo>
                    <a:pt x="0" y="165953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6256" tIns="296256" rIns="1992767" bIns="296256" numCol="1" spcCol="1270" anchor="ctr" anchorCtr="0">
              <a:noAutofit/>
            </a:bodyPr>
            <a:lstStyle/>
            <a:p>
              <a:pPr lvl="0" algn="l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03552" y="983722"/>
            <a:ext cx="66241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i="1" spc="-100" dirty="0" smtClean="0"/>
              <a:t>- соответствия </a:t>
            </a:r>
            <a:r>
              <a:rPr lang="ru-RU" sz="1400" i="1" spc="-100" dirty="0"/>
              <a:t>идентификационного кода закупки, содержащегося в протоколе определения поставщика (подрядчика, исполнителя), аналогичной информации, содержащейся в документации о </a:t>
            </a:r>
            <a:r>
              <a:rPr lang="ru-RU" sz="1400" i="1" spc="-100" dirty="0" smtClean="0"/>
              <a:t>закупке</a:t>
            </a:r>
            <a:endParaRPr lang="ru-RU" sz="1400" i="1" spc="-100" dirty="0"/>
          </a:p>
        </p:txBody>
      </p:sp>
      <p:sp>
        <p:nvSpPr>
          <p:cNvPr id="15" name="TextBox 14"/>
          <p:cNvSpPr txBox="1"/>
          <p:nvPr/>
        </p:nvSpPr>
        <p:spPr>
          <a:xfrm>
            <a:off x="1325087" y="2575917"/>
            <a:ext cx="6515281" cy="16004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indent="-285750" algn="just">
              <a:buFontTx/>
              <a:buChar char="-"/>
            </a:pPr>
            <a:r>
              <a:rPr lang="ru-RU" sz="1400" i="1" spc="-100" dirty="0" smtClean="0"/>
              <a:t>соответствия цены проекта контракта и </a:t>
            </a:r>
            <a:r>
              <a:rPr lang="ru-RU" sz="1400" i="1" spc="-100" dirty="0"/>
              <a:t>идентификационного </a:t>
            </a:r>
            <a:r>
              <a:rPr lang="ru-RU" sz="1400" i="1" spc="-100" dirty="0" smtClean="0"/>
              <a:t>кода закупки</a:t>
            </a:r>
            <a:r>
              <a:rPr lang="ru-RU" sz="1400" i="1" spc="-100" dirty="0"/>
              <a:t>, содержащихся </a:t>
            </a:r>
            <a:r>
              <a:rPr lang="ru-RU" sz="1400" i="1" spc="-100" dirty="0" smtClean="0"/>
              <a:t>в указанном проекте, </a:t>
            </a:r>
            <a:r>
              <a:rPr lang="ru-RU" sz="1400" i="1" spc="-100" dirty="0"/>
              <a:t>направляемом участнику </a:t>
            </a:r>
            <a:r>
              <a:rPr lang="ru-RU" sz="1400" i="1" spc="-100" dirty="0" smtClean="0"/>
              <a:t>закупки, с </a:t>
            </a:r>
            <a:r>
              <a:rPr lang="ru-RU" sz="1400" i="1" spc="-100" dirty="0"/>
              <a:t>которым заключается указанный контракт, аналогичной информации, содержащейся в протоколе определения поставщика (подрядчика, исполнителя</a:t>
            </a:r>
            <a:r>
              <a:rPr lang="ru-RU" sz="1400" i="1" spc="-100" dirty="0" smtClean="0"/>
              <a:t>), а в случае принятия заказчиком решения, предусмотренного частью 18 статьи 34 ФЗ, - непревышения цены проекта контракта над начальной (максимальной) ценой контракта, содержащейся в документации о закупке</a:t>
            </a:r>
            <a:endParaRPr lang="ru-RU" sz="1400" i="1" spc="-100" dirty="0"/>
          </a:p>
        </p:txBody>
      </p:sp>
      <p:sp>
        <p:nvSpPr>
          <p:cNvPr id="16" name="TextBox 15"/>
          <p:cNvSpPr txBox="1"/>
          <p:nvPr/>
        </p:nvSpPr>
        <p:spPr>
          <a:xfrm>
            <a:off x="1779961" y="4920887"/>
            <a:ext cx="66140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i="1" spc="-100" dirty="0" smtClean="0"/>
              <a:t>- соответствия </a:t>
            </a:r>
            <a:r>
              <a:rPr lang="ru-RU" sz="1400" i="1" spc="-100" dirty="0"/>
              <a:t>цены контракта и идентификационного кода закупки, содержащихся в информации, включаемой в реестр контрактов, заключенных заказчиками, а также в сведениях о контракте, направленных для включения в реестр контрактов, содержащий сведения, составляющие государственную тайну, аналогичной информации, указанной в условиях </a:t>
            </a:r>
            <a:r>
              <a:rPr lang="ru-RU" sz="1400" i="1" spc="-100" dirty="0" smtClean="0"/>
              <a:t>контракта</a:t>
            </a:r>
            <a:endParaRPr lang="ru-RU" sz="1400" i="1" spc="-1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761250" y="100485"/>
            <a:ext cx="6438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spc="-100" dirty="0">
                <a:solidFill>
                  <a:srgbClr val="E8B7B7">
                    <a:lumMod val="50000"/>
                  </a:srgbClr>
                </a:solidFill>
              </a:rPr>
              <a:t>ПРОВЕРКА  КОНТРОЛИРУЕМОЙ  ИНФОРМАЦИИ  В  ЧАСТИ: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6248221" y="1508708"/>
            <a:ext cx="1113871" cy="1113871"/>
            <a:chOff x="6123595" y="729214"/>
            <a:chExt cx="1113871" cy="1113871"/>
          </a:xfrm>
          <a:scene3d>
            <a:camera prst="orthographicFront"/>
            <a:lightRig rig="threePt" dir="t"/>
          </a:scene3d>
        </p:grpSpPr>
        <p:sp>
          <p:nvSpPr>
            <p:cNvPr id="14" name="Стрелка вниз 13"/>
            <p:cNvSpPr/>
            <p:nvPr/>
          </p:nvSpPr>
          <p:spPr>
            <a:xfrm>
              <a:off x="6123595" y="729214"/>
              <a:ext cx="1113871" cy="1113871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chemeClr val="accent2">
                <a:lumMod val="60000"/>
                <a:lumOff val="40000"/>
                <a:alpha val="90000"/>
              </a:schemeClr>
            </a:solidFill>
            <a:ln>
              <a:solidFill>
                <a:schemeClr val="accent5">
                  <a:lumMod val="50000"/>
                  <a:alpha val="90000"/>
                </a:schemeClr>
              </a:solidFill>
            </a:ln>
            <a:sp3d>
              <a:bevelT w="152400" h="50800" prst="softRound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Стрелка вниз 4"/>
            <p:cNvSpPr/>
            <p:nvPr/>
          </p:nvSpPr>
          <p:spPr>
            <a:xfrm>
              <a:off x="6374216" y="729214"/>
              <a:ext cx="612629" cy="8381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kern="1200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977119" y="3888118"/>
            <a:ext cx="1113871" cy="1113871"/>
            <a:chOff x="6593456" y="3281455"/>
            <a:chExt cx="1113871" cy="1113871"/>
          </a:xfrm>
          <a:scene3d>
            <a:camera prst="orthographicFront"/>
            <a:lightRig rig="threePt" dir="t"/>
          </a:scene3d>
        </p:grpSpPr>
        <p:sp>
          <p:nvSpPr>
            <p:cNvPr id="20" name="Стрелка вниз 19"/>
            <p:cNvSpPr/>
            <p:nvPr/>
          </p:nvSpPr>
          <p:spPr>
            <a:xfrm>
              <a:off x="6593456" y="3281455"/>
              <a:ext cx="1113871" cy="1113871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chemeClr val="tx2">
                <a:lumMod val="60000"/>
                <a:lumOff val="40000"/>
                <a:alpha val="90000"/>
              </a:schemeClr>
            </a:solidFill>
            <a:ln>
              <a:solidFill>
                <a:schemeClr val="accent5">
                  <a:lumMod val="50000"/>
                  <a:alpha val="90000"/>
                </a:schemeClr>
              </a:solidFill>
            </a:ln>
            <a:sp3d>
              <a:bevelT w="152400" h="50800" prst="softRound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Стрелка вниз 4"/>
            <p:cNvSpPr/>
            <p:nvPr/>
          </p:nvSpPr>
          <p:spPr>
            <a:xfrm>
              <a:off x="6844077" y="3281455"/>
              <a:ext cx="612629" cy="8381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66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39A2-8495-4F15-BE55-55D510503B4F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64320" y="121960"/>
            <a:ext cx="7997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spc="-100" dirty="0" smtClean="0">
                <a:solidFill>
                  <a:srgbClr val="E8B7B7">
                    <a:lumMod val="50000"/>
                  </a:srgbClr>
                </a:solidFill>
              </a:rPr>
              <a:t>КОНТРОЛЬ  СВЕДЕНИЙ О КОНТРАКТАХ</a:t>
            </a:r>
            <a:endParaRPr lang="ru-RU" b="1" spc="-100" dirty="0">
              <a:solidFill>
                <a:srgbClr val="E8B7B7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4064" y="723240"/>
            <a:ext cx="7876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buAutoNum type="arabicPeriod"/>
            </a:pPr>
            <a:r>
              <a:rPr lang="ru-RU" sz="1400" spc="-100" dirty="0" smtClean="0">
                <a:cs typeface="Times New Roman" pitchFamily="18" charset="0"/>
              </a:rPr>
              <a:t>Контроль  сведений о контрактах, включаемых в Реестр контрактов в соответствии с </a:t>
            </a:r>
          </a:p>
          <a:p>
            <a:pPr lvl="0" algn="ctr"/>
            <a:r>
              <a:rPr lang="ru-RU" sz="1400" spc="-100" dirty="0" smtClean="0">
                <a:cs typeface="Times New Roman" pitchFamily="18" charset="0"/>
              </a:rPr>
              <a:t>частью 5 статьи 99 Федерального закона  № 44-ФЗ</a:t>
            </a:r>
            <a:endParaRPr lang="ru-RU" sz="1400" spc="-100" dirty="0"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04832" y="1400466"/>
            <a:ext cx="2705760" cy="420896"/>
          </a:xfrm>
          <a:prstGeom prst="roundRect">
            <a:avLst/>
          </a:prstGeom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ИКЗ в Сведениях</a:t>
            </a:r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204832" y="2016684"/>
            <a:ext cx="2705760" cy="420896"/>
          </a:xfrm>
          <a:prstGeom prst="roundRect">
            <a:avLst/>
          </a:prstGeom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Сумма в Сведениях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233408" y="1400466"/>
            <a:ext cx="2705760" cy="420896"/>
          </a:xfrm>
          <a:prstGeom prst="roundRect">
            <a:avLst/>
          </a:prstGeom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ИКЗ в Контракте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33408" y="2013162"/>
            <a:ext cx="2719682" cy="415078"/>
          </a:xfrm>
          <a:prstGeom prst="roundRect">
            <a:avLst/>
          </a:prstGeom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Сумма в Контракте</a:t>
            </a:r>
            <a:endParaRPr lang="ru-RU" dirty="0"/>
          </a:p>
        </p:txBody>
      </p:sp>
      <p:sp>
        <p:nvSpPr>
          <p:cNvPr id="16" name="Равно 15"/>
          <p:cNvSpPr/>
          <p:nvPr/>
        </p:nvSpPr>
        <p:spPr>
          <a:xfrm>
            <a:off x="4286392" y="1451952"/>
            <a:ext cx="571216" cy="31792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000" y="2111805"/>
            <a:ext cx="4445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869111" y="2707464"/>
            <a:ext cx="7876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spc="-100" dirty="0" smtClean="0">
                <a:solidFill>
                  <a:prstClr val="black"/>
                </a:solidFill>
                <a:cs typeface="Times New Roman" pitchFamily="18" charset="0"/>
              </a:rPr>
              <a:t>2. Соответствие информации, включенной в Реестр контрактов, условиям контракта (изменениям, внесенным в Контракт), в соответствии с постановлением Правительства РФ  от 28.11.2013 № 1084</a:t>
            </a:r>
            <a:endParaRPr lang="ru-RU" sz="1400" spc="-1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3622022746"/>
              </p:ext>
            </p:extLst>
          </p:nvPr>
        </p:nvGraphicFramePr>
        <p:xfrm>
          <a:off x="1264960" y="3429000"/>
          <a:ext cx="6854592" cy="282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7796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39A2-8495-4F15-BE55-55D510503B4F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24448" y="121960"/>
            <a:ext cx="7827785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300" b="1" spc="-100" dirty="0" smtClean="0">
                <a:solidFill>
                  <a:srgbClr val="E8B7B7">
                    <a:lumMod val="50000"/>
                  </a:srgbClr>
                </a:solidFill>
              </a:rPr>
              <a:t>ПРОВЕРКА НЕПРОТИВОРЕЧТВОСТИ СОДЕРЖАЩИХСЯ В ПРЕДОСТАВЛЕННОЙ ИНФОРМАЦИИ И ДОКУМЕНТАХ  </a:t>
            </a:r>
            <a:endParaRPr lang="ru-RU" sz="1300" b="1" spc="-100" dirty="0">
              <a:solidFill>
                <a:srgbClr val="E8B7B7">
                  <a:lumMod val="50000"/>
                </a:srgb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72792" y="903624"/>
            <a:ext cx="7636256" cy="138294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black"/>
                </a:solidFill>
              </a:rPr>
              <a:t>В соответствии с пунктом 2 постановления Правительства РФ от 13.04.2017.№ 443 </a:t>
            </a:r>
            <a:endParaRPr lang="ru-RU" sz="1400" dirty="0" smtClean="0">
              <a:solidFill>
                <a:prstClr val="black"/>
              </a:solidFill>
            </a:endParaRPr>
          </a:p>
          <a:p>
            <a:pPr lvl="0" algn="ctr"/>
            <a:r>
              <a:rPr lang="ru-RU" sz="1400" dirty="0" smtClean="0">
                <a:solidFill>
                  <a:prstClr val="black"/>
                </a:solidFill>
              </a:rPr>
              <a:t>«</a:t>
            </a:r>
            <a:r>
              <a:rPr lang="ru-RU" sz="1400" dirty="0">
                <a:solidFill>
                  <a:prstClr val="black"/>
                </a:solidFill>
              </a:rPr>
              <a:t>О внесении изменений в постановление Правительства РФ от 28.11.2013 № </a:t>
            </a:r>
            <a:r>
              <a:rPr lang="ru-RU" sz="1400" dirty="0" smtClean="0">
                <a:solidFill>
                  <a:prstClr val="black"/>
                </a:solidFill>
              </a:rPr>
              <a:t>1084» </a:t>
            </a:r>
          </a:p>
          <a:p>
            <a:pPr lvl="0" algn="ctr"/>
            <a:r>
              <a:rPr lang="ru-RU" sz="1600" b="1" dirty="0" smtClean="0">
                <a:solidFill>
                  <a:prstClr val="black"/>
                </a:solidFill>
              </a:rPr>
              <a:t>с </a:t>
            </a:r>
            <a:r>
              <a:rPr lang="ru-RU" sz="1600" b="1" dirty="0">
                <a:solidFill>
                  <a:prstClr val="black"/>
                </a:solidFill>
              </a:rPr>
              <a:t>1 </a:t>
            </a:r>
            <a:r>
              <a:rPr lang="ru-RU" sz="1600" b="1" dirty="0" smtClean="0">
                <a:solidFill>
                  <a:prstClr val="black"/>
                </a:solidFill>
              </a:rPr>
              <a:t>января 201</a:t>
            </a:r>
            <a:r>
              <a:rPr lang="en-US" sz="1600" b="1" dirty="0" smtClean="0">
                <a:solidFill>
                  <a:prstClr val="black"/>
                </a:solidFill>
              </a:rPr>
              <a:t>8</a:t>
            </a:r>
            <a:r>
              <a:rPr lang="ru-RU" sz="1600" b="1" dirty="0" smtClean="0">
                <a:solidFill>
                  <a:prstClr val="black"/>
                </a:solidFill>
              </a:rPr>
              <a:t> года  </a:t>
            </a:r>
            <a:r>
              <a:rPr lang="ru-RU" sz="1400" dirty="0">
                <a:solidFill>
                  <a:prstClr val="black"/>
                </a:solidFill>
              </a:rPr>
              <a:t>Министерством финансов Свердловской области будет осуществляться проверка непротиворечивости в предоставленной информации и документах данных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243499364"/>
              </p:ext>
            </p:extLst>
          </p:nvPr>
        </p:nvGraphicFramePr>
        <p:xfrm>
          <a:off x="1026428" y="2947976"/>
          <a:ext cx="7204216" cy="2981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14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Изящ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1911</TotalTime>
  <Words>1617</Words>
  <Application>Microsoft Office PowerPoint</Application>
  <PresentationFormat>Экран (4:3)</PresentationFormat>
  <Paragraphs>144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Изящная</vt:lpstr>
      <vt:lpstr>Базовая</vt:lpstr>
      <vt:lpstr>Контроль по части 5 статьи 99 Федерального Закона № 44-ФЗ «О контрактной системе в сфере закупок товаров, работ, услуг для обеспечения государственных и муниципальных услуг»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putyashevaog</dc:creator>
  <cp:lastModifiedBy>shorohova</cp:lastModifiedBy>
  <cp:revision>235</cp:revision>
  <cp:lastPrinted>2017-11-23T11:16:45Z</cp:lastPrinted>
  <dcterms:modified xsi:type="dcterms:W3CDTF">2017-11-23T11:28:40Z</dcterms:modified>
</cp:coreProperties>
</file>