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2" r:id="rId2"/>
    <p:sldId id="327" r:id="rId3"/>
    <p:sldId id="339" r:id="rId4"/>
    <p:sldId id="338" r:id="rId5"/>
    <p:sldId id="340" r:id="rId6"/>
    <p:sldId id="341" r:id="rId7"/>
    <p:sldId id="328" r:id="rId8"/>
    <p:sldId id="342" r:id="rId9"/>
    <p:sldId id="343" r:id="rId10"/>
    <p:sldId id="344" r:id="rId11"/>
    <p:sldId id="345" r:id="rId12"/>
    <p:sldId id="262" r:id="rId13"/>
  </p:sldIdLst>
  <p:sldSz cx="9144000" cy="6858000" type="screen4x3"/>
  <p:notesSz cx="6858000" cy="9947275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C181A74-3CC3-4B48-B216-3FC342F9B0AB}">
          <p14:sldIdLst>
            <p14:sldId id="322"/>
            <p14:sldId id="327"/>
            <p14:sldId id="339"/>
            <p14:sldId id="338"/>
            <p14:sldId id="340"/>
            <p14:sldId id="341"/>
            <p14:sldId id="328"/>
            <p14:sldId id="342"/>
            <p14:sldId id="343"/>
            <p14:sldId id="344"/>
            <p14:sldId id="345"/>
          </p14:sldIdLst>
        </p14:section>
        <p14:section name="Раздел без заголовка" id="{2D526020-B300-4787-A101-FC967E2287A8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816B48"/>
    <a:srgbClr val="AC8675"/>
    <a:srgbClr val="9E3D22"/>
    <a:srgbClr val="37582E"/>
    <a:srgbClr val="182614"/>
    <a:srgbClr val="745706"/>
    <a:srgbClr val="FAF5D2"/>
    <a:srgbClr val="A27A5A"/>
    <a:srgbClr val="6325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77" autoAdjust="0"/>
  </p:normalViewPr>
  <p:slideViewPr>
    <p:cSldViewPr>
      <p:cViewPr>
        <p:scale>
          <a:sx n="90" d="100"/>
          <a:sy n="90" d="100"/>
        </p:scale>
        <p:origin x="-12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2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0.51847</cdr:x>
      <cdr:y>0.14878</cdr:y>
    </cdr:from>
    <cdr:to>
      <cdr:x>1</cdr:x>
      <cdr:y>0.72903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64496" y="720080"/>
          <a:ext cx="4146486" cy="280831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0.20906</cdr:x>
      <cdr:y>0.38683</cdr:y>
    </cdr:from>
    <cdr:to>
      <cdr:x>0.31525</cdr:x>
      <cdr:y>0.57577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0.21742</cdr:x>
      <cdr:y>0.52074</cdr:y>
    </cdr:from>
    <cdr:to>
      <cdr:x>0.32361</cdr:x>
      <cdr:y>0.70967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0.03345</cdr:x>
      <cdr:y>0.08927</cdr:y>
    </cdr:from>
    <cdr:to>
      <cdr:x>0.56864</cdr:x>
      <cdr:y>0.75924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432048"/>
          <a:ext cx="4608512" cy="324254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0.20906</cdr:x>
      <cdr:y>0.38683</cdr:y>
    </cdr:from>
    <cdr:to>
      <cdr:x>0.31525</cdr:x>
      <cdr:y>0.57577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0.21742</cdr:x>
      <cdr:y>0.52074</cdr:y>
    </cdr:from>
    <cdr:to>
      <cdr:x>0.32361</cdr:x>
      <cdr:y>0.70967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0.20906</cdr:x>
      <cdr:y>0.38683</cdr:y>
    </cdr:from>
    <cdr:to>
      <cdr:x>0.31525</cdr:x>
      <cdr:y>0.57577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0.21742</cdr:x>
      <cdr:y>0.52074</cdr:y>
    </cdr:from>
    <cdr:to>
      <cdr:x>0.32361</cdr:x>
      <cdr:y>0.70967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AD10F21-F009-469A-AACC-95F7B3CABA3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873F484-FC8D-4ECE-866A-AAE7DB40E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73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18599337-DEA1-4088-94DA-D165266BCC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AA9FB3A-C730-4413-8044-39885639D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47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4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CAE3-4D94-4132-9DE8-3F92CB8318C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4AEA-9082-49BC-BB92-642BA99E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8502" y="63579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A61BE3E-CC66-4580-A54F-18FC3199A40C}" type="slidenum"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5935748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632523"/>
                </a:solidFill>
              </a:rPr>
              <a:t>Екатеринбург</a:t>
            </a:r>
            <a:endParaRPr lang="ru-RU" sz="1100" b="1" dirty="0">
              <a:solidFill>
                <a:srgbClr val="63252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Практические вопросы экспертизы при государственных закупках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343672" cy="24482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Обоснование эффективности использования бюджетных средств на всех этапах подготовки и приемки результатов исполнения обязанностей Поставщика (Исполнителя) </a:t>
            </a:r>
            <a:r>
              <a:rPr lang="ru-RU" sz="2400" smtClean="0">
                <a:solidFill>
                  <a:schemeClr val="tx1"/>
                </a:solidFill>
              </a:rPr>
              <a:t>государственного контракта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10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412486138"/>
              </p:ext>
            </p:extLst>
          </p:nvPr>
        </p:nvGraphicFramePr>
        <p:xfrm>
          <a:off x="251519" y="2492896"/>
          <a:ext cx="861098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26.09.2016г. №968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«Об ограничениях и условиях допуска отдельных видов радиоэлектронной продукции, происходящих из иностранных государств, для целей осуществления закупок для обеспечения государственных и муниципальных нужд».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ыдается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СЕРТИФИКАТ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2708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11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416745327"/>
              </p:ext>
            </p:extLst>
          </p:nvPr>
        </p:nvGraphicFramePr>
        <p:xfrm>
          <a:off x="251519" y="2492896"/>
          <a:ext cx="861098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 остальных случаях таким документом является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производства продукции на территории РФ,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выдаваемое Минпромторгом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установленном порядке с размещением информации об этом на сайте министерства.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требовать наличие:</a:t>
            </a:r>
          </a:p>
          <a:p>
            <a:pPr marL="0" indent="457200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 подтверждающего производство товара на территории Российской Федерации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4801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4581128"/>
            <a:ext cx="436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Тел./факс:  (343) 214-80-10</a:t>
            </a:r>
            <a:endParaRPr lang="en-US" sz="2800" b="1" baseline="30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en-US" sz="2800" b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(343)214-80-11</a:t>
            </a:r>
            <a:endParaRPr lang="ru-RU" sz="2800" b="1" baseline="30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en-US" sz="2800" b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E-mail: z@uralcci.com</a:t>
            </a:r>
          </a:p>
        </p:txBody>
      </p:sp>
      <p:pic>
        <p:nvPicPr>
          <p:cNvPr id="3074" name="Picture 2" descr="C:\_WORK\презентации\лапы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2420888"/>
            <a:ext cx="3613490" cy="2170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82" y="2428868"/>
            <a:ext cx="414343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aseline="30000" dirty="0" smtClean="0">
                <a:solidFill>
                  <a:schemeClr val="accent1"/>
                </a:solidFill>
                <a:latin typeface="+mj-lt"/>
              </a:rPr>
              <a:t>Благодарим за внимание!</a:t>
            </a:r>
            <a:endParaRPr lang="en-US" sz="3200" baseline="30000" dirty="0" smtClean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2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8308404"/>
              </p:ext>
            </p:extLst>
          </p:nvPr>
        </p:nvGraphicFramePr>
        <p:xfrm>
          <a:off x="251520" y="1412776"/>
          <a:ext cx="8610983" cy="483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Строительно-техническая экспертиза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154370"/>
            <a:ext cx="808396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45720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спорных ситуациях,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выявлении явных последствий некачественно выполненных работ:</a:t>
            </a:r>
          </a:p>
          <a:p>
            <a:pPr lvl="0" indent="457200" algn="just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-установление причин возникновения недостатков;</a:t>
            </a:r>
          </a:p>
          <a:p>
            <a:pPr lvl="0" indent="457200" algn="just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-стоимость устранения недостатков.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528762"/>
            <a:ext cx="4104456" cy="402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Экспертиза сметной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документации при новом строительстве,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при производстве ремонтных работ;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Актирование этапов скрытых и промежуточных работ;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качества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выполненных работ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соответствие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проектно-сметной документации;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Экспертиза соответствия применяемых материалов техническому заданию и ПСД;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23532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3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845649953"/>
              </p:ext>
            </p:extLst>
          </p:nvPr>
        </p:nvGraphicFramePr>
        <p:xfrm>
          <a:off x="251520" y="1412776"/>
          <a:ext cx="8610983" cy="483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Товарная экспертиза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628800"/>
            <a:ext cx="3744416" cy="44973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Приемка оборудования (товара, услуги) по техническим характеристикам на соответствие контракту и техническому заданию.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5308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49215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4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70481221"/>
              </p:ext>
            </p:extLst>
          </p:nvPr>
        </p:nvGraphicFramePr>
        <p:xfrm>
          <a:off x="259733" y="1797598"/>
          <a:ext cx="8610983" cy="483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Оценочная экспертиза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5" y="1628800"/>
            <a:ext cx="8466968" cy="44973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400" i="1" dirty="0" smtClean="0"/>
              <a:t>Документ-отчет об оценке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013" y="1556792"/>
            <a:ext cx="335439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Оценка </a:t>
            </a:r>
            <a:r>
              <a:rPr lang="ru-RU" dirty="0">
                <a:solidFill>
                  <a:srgbClr val="000000"/>
                </a:solidFill>
              </a:rPr>
              <a:t>линейных объектов с целью сдачи в аренду;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Оценка объектов по рыночной стоимости и расчет арендной ставки;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Определение рыночной стоимости недвижимости и земельных участков для продажи;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Оценка ущерба затоплений, пожаров и действий третьих </a:t>
            </a:r>
            <a:r>
              <a:rPr lang="ru-RU" dirty="0" smtClean="0">
                <a:solidFill>
                  <a:srgbClr val="000000"/>
                </a:solidFill>
              </a:rPr>
              <a:t>лиц.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2308661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5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667600355"/>
              </p:ext>
            </p:extLst>
          </p:nvPr>
        </p:nvGraphicFramePr>
        <p:xfrm>
          <a:off x="259733" y="1916832"/>
          <a:ext cx="8610983" cy="47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Актирование при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госзакупках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5" y="1628800"/>
            <a:ext cx="8466968" cy="44973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Фиксация факта, обстоятельства: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территорию;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дата, место передачи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товара, подтверждение полномочий лиц, участвующих в приемке;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случае отказа от  освобождения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помещения при смене арендатора;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сверка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товаросопроводительных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Все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не требует определения качественных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характеристик и/или не предусмотрено в законе о нотариате.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715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6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748951388"/>
              </p:ext>
            </p:extLst>
          </p:nvPr>
        </p:nvGraphicFramePr>
        <p:xfrm>
          <a:off x="259733" y="1916832"/>
          <a:ext cx="8610983" cy="47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Подтверждение происхождения товара</a:t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госзакупках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5" y="1628800"/>
            <a:ext cx="8466968" cy="44973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ошибка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Заказчика - требование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конкурсной документации приложить определенный вид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320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 документа определяется по особым критериям экспертизы и это может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Сертификат;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Реестровая запись МПТ РФ.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612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7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451131869"/>
              </p:ext>
            </p:extLst>
          </p:nvPr>
        </p:nvGraphicFramePr>
        <p:xfrm>
          <a:off x="251519" y="2492896"/>
          <a:ext cx="861098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формы СТ1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экспертизы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выдаваемые ТПП и заносимые в информационную базу ТПП РФ, при наличии ОКПД2 ( присваивает производитель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закупаемой продукции в одном из запретительных или ограничительных списков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следующих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Постановлений правительства РФ  либо: </a:t>
            </a: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14.07.2014г. №656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установлении запрета на допуск отдельных видов товаров машиностроения, происходящих из иностранных государств, для целей осуществления закупок для обеспечения государственных и муниципальных нужд»;</a:t>
            </a:r>
          </a:p>
          <a:p>
            <a:pPr marL="0" indent="45720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либо АКТ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289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8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227612272"/>
              </p:ext>
            </p:extLst>
          </p:nvPr>
        </p:nvGraphicFramePr>
        <p:xfrm>
          <a:off x="251519" y="2492896"/>
          <a:ext cx="861098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05.02.2015г. №102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ограничениях и условиях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нужд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lvl="0" indent="45720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16323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02855" y="6488668"/>
            <a:ext cx="319296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fld id="{25D2B71D-9484-4E45-9923-99B7E18788D5}" type="slidenum">
              <a:rPr lang="ru-RU">
                <a:solidFill>
                  <a:schemeClr val="bg1"/>
                </a:solidFill>
                <a:latin typeface="+mj-lt"/>
              </a:rPr>
              <a:pPr/>
              <a:t>9</a:t>
            </a:fld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3936" y="4021523"/>
            <a:ext cx="22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52183617"/>
              </p:ext>
            </p:extLst>
          </p:nvPr>
        </p:nvGraphicFramePr>
        <p:xfrm>
          <a:off x="251519" y="2492896"/>
          <a:ext cx="861098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3255" y="1052736"/>
            <a:ext cx="8229600" cy="5073427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30.11.2015г. №1289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ограничениях и условиях допуска происходящих из иностранных государств лекарственных препаратов, включенных в перечень жизненно необходимых и важнейших лекарственных препаратов, для целей осуществления закупок для обеспечения государственных и муниципальных нужд»;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71507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69f3804029aa6f32940b9338236943eca014"/>
</p:tagLst>
</file>

<file path=ppt/theme/theme1.xml><?xml version="1.0" encoding="utf-8"?>
<a:theme xmlns:a="http://schemas.openxmlformats.org/drawingml/2006/main" name="Тема Office">
  <a:themeElements>
    <a:clrScheme name="ТПП">
      <a:dk1>
        <a:srgbClr val="000000"/>
      </a:dk1>
      <a:lt1>
        <a:sysClr val="window" lastClr="FFFFFF"/>
      </a:lt1>
      <a:dk2>
        <a:srgbClr val="542A00"/>
      </a:dk2>
      <a:lt2>
        <a:srgbClr val="AB8F67"/>
      </a:lt2>
      <a:accent1>
        <a:srgbClr val="6C1909"/>
      </a:accent1>
      <a:accent2>
        <a:srgbClr val="BA340D"/>
      </a:accent2>
      <a:accent3>
        <a:srgbClr val="527034"/>
      </a:accent3>
      <a:accent4>
        <a:srgbClr val="C8C8C8"/>
      </a:accent4>
      <a:accent5>
        <a:srgbClr val="4BACC6"/>
      </a:accent5>
      <a:accent6>
        <a:srgbClr val="E19003"/>
      </a:accent6>
      <a:hlink>
        <a:srgbClr val="0000FF"/>
      </a:hlink>
      <a:folHlink>
        <a:srgbClr val="AA3C09"/>
      </a:folHlink>
    </a:clrScheme>
    <a:fontScheme name="Палата">
      <a:majorFont>
        <a:latin typeface="Fedra Serif A Pro Bold"/>
        <a:ea typeface=""/>
        <a:cs typeface=""/>
      </a:majorFont>
      <a:minorFont>
        <a:latin typeface="Fedra Sans Pro Norm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ТПП">
    <a:dk1>
      <a:srgbClr val="000000"/>
    </a:dk1>
    <a:lt1>
      <a:sysClr val="window" lastClr="FFFFFF"/>
    </a:lt1>
    <a:dk2>
      <a:srgbClr val="542A00"/>
    </a:dk2>
    <a:lt2>
      <a:srgbClr val="AB8F67"/>
    </a:lt2>
    <a:accent1>
      <a:srgbClr val="6C1909"/>
    </a:accent1>
    <a:accent2>
      <a:srgbClr val="BA340D"/>
    </a:accent2>
    <a:accent3>
      <a:srgbClr val="527034"/>
    </a:accent3>
    <a:accent4>
      <a:srgbClr val="C8C8C8"/>
    </a:accent4>
    <a:accent5>
      <a:srgbClr val="4BACC6"/>
    </a:accent5>
    <a:accent6>
      <a:srgbClr val="E19003"/>
    </a:accent6>
    <a:hlink>
      <a:srgbClr val="0000FF"/>
    </a:hlink>
    <a:folHlink>
      <a:srgbClr val="AA3C09"/>
    </a:folHlink>
  </a:clrScheme>
  <a:fontScheme name="Палата">
    <a:majorFont>
      <a:latin typeface="Fedra Serif A Pro Bold"/>
      <a:ea typeface=""/>
      <a:cs typeface=""/>
    </a:majorFont>
    <a:minorFont>
      <a:latin typeface="Fedra Sans Pro Norm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524</Words>
  <Application>Microsoft Office PowerPoint</Application>
  <PresentationFormat>Экран (4:3)</PresentationFormat>
  <Paragraphs>107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Практические вопросы экспертизы при государственных закупках</vt:lpstr>
      <vt:lpstr>Строительно-техническая экспертиза</vt:lpstr>
      <vt:lpstr>Товарная экспертиза</vt:lpstr>
      <vt:lpstr>Оценочная экспертиза</vt:lpstr>
      <vt:lpstr>Актирование при госзакупках</vt:lpstr>
      <vt:lpstr>Подтверждение происхождения товара  при госзакупках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aosakaeva</dc:creator>
  <cp:lastModifiedBy>Окулова</cp:lastModifiedBy>
  <cp:revision>671</cp:revision>
  <dcterms:created xsi:type="dcterms:W3CDTF">2012-05-04T09:35:11Z</dcterms:created>
  <dcterms:modified xsi:type="dcterms:W3CDTF">2017-11-23T12:10:50Z</dcterms:modified>
</cp:coreProperties>
</file>