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8" r:id="rId3"/>
    <p:sldId id="260" r:id="rId4"/>
    <p:sldId id="283" r:id="rId5"/>
    <p:sldId id="284" r:id="rId6"/>
    <p:sldId id="285" r:id="rId7"/>
    <p:sldId id="286" r:id="rId8"/>
    <p:sldId id="263" r:id="rId9"/>
    <p:sldId id="276" r:id="rId10"/>
    <p:sldId id="288" r:id="rId11"/>
    <p:sldId id="289" r:id="rId12"/>
    <p:sldId id="290" r:id="rId13"/>
    <p:sldId id="292" r:id="rId14"/>
    <p:sldId id="291" r:id="rId15"/>
    <p:sldId id="294" r:id="rId16"/>
    <p:sldId id="293" r:id="rId17"/>
    <p:sldId id="295" r:id="rId18"/>
    <p:sldId id="296" r:id="rId19"/>
    <p:sldId id="297" r:id="rId20"/>
    <p:sldId id="298" r:id="rId21"/>
    <p:sldId id="299" r:id="rId22"/>
    <p:sldId id="274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6" autoAdjust="0"/>
    <p:restoredTop sz="94629" autoAdjust="0"/>
  </p:normalViewPr>
  <p:slideViewPr>
    <p:cSldViewPr>
      <p:cViewPr>
        <p:scale>
          <a:sx n="118" d="100"/>
          <a:sy n="118" d="100"/>
        </p:scale>
        <p:origin x="-143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17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4DC655B4-5003-40A6-AA0B-47AA22BF05C9}" type="datetimeFigureOut">
              <a:rPr lang="ru-RU" smtClean="0"/>
              <a:t>15.12.2017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7925504" cy="28803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Calibri" panose="020F0502020204030204" pitchFamily="34" charset="0"/>
                <a:cs typeface="Times New Roman" panose="02020603050405020304" pitchFamily="18" charset="0"/>
              </a:rPr>
              <a:t>Обзор практики работы комиссий Департамента государственных закупок Свердловской области.</a:t>
            </a:r>
            <a:r>
              <a:rPr lang="ru-RU" sz="3600" dirty="0"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Calibri" panose="020F0502020204030204" pitchFamily="34" charset="0"/>
                <a:cs typeface="Times New Roman" panose="02020603050405020304" pitchFamily="18" charset="0"/>
              </a:rPr>
              <a:t>Проблемы, возникающие в работе комиссий Департамента государственных закупок Свердловской области.</a:t>
            </a:r>
            <a:endParaRPr lang="ru-RU" sz="3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689648"/>
            <a:ext cx="8270230" cy="316835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Носенко Павел Сергеевич</a:t>
            </a:r>
            <a:endParaRPr lang="ru-RU" sz="2400" b="1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Главный специалист отдела проведения конкурентных процедур</a:t>
            </a:r>
            <a:endParaRPr lang="ru-RU" sz="2400" b="1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Департамента государственных закупок </a:t>
            </a:r>
            <a:br>
              <a:rPr lang="ru-RU" sz="2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Свердловской области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816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064896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Использование излишних </a:t>
            </a:r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параметров при описании объекта закупки</a:t>
            </a:r>
          </a:p>
          <a:p>
            <a:pPr algn="ctr"/>
            <a:endParaRPr lang="ru-RU" sz="2400" b="1" u="sng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2400" b="1" u="sng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indent="444500" algn="just"/>
            <a:r>
              <a:rPr lang="ru-RU" sz="28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При </a:t>
            </a:r>
            <a:r>
              <a:rPr lang="ru-RU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описании строительных материалов использование химического состава готового изделия является избыточным, так не несет существенного влияния на качество выполненных строительно-монтажных работ. </a:t>
            </a:r>
            <a:endParaRPr lang="ru-RU" sz="28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indent="444500" algn="just"/>
            <a:endParaRPr lang="ru-RU" sz="24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indent="444500" algn="just"/>
            <a:endParaRPr lang="ru-RU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indent="444500" algn="just"/>
            <a:endParaRPr lang="ru-RU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Решение ФАС России </a:t>
            </a:r>
            <a:r>
              <a:rPr lang="ru-RU" sz="24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№ К–91/17  от </a:t>
            </a:r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01.02.2017г</a:t>
            </a:r>
            <a:r>
              <a:rPr lang="ru-RU" sz="24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24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(№ </a:t>
            </a:r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0162200011816002371)</a:t>
            </a:r>
            <a:endParaRPr lang="ru-RU" sz="2400" u="sng" dirty="0" smtClean="0">
              <a:latin typeface="Calibri" panose="020F0502020204030204" pitchFamily="34" charset="0"/>
            </a:endParaRP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772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064896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Инструкция </a:t>
            </a:r>
            <a:r>
              <a:rPr lang="ru-RU" sz="20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по заполнению заявки на </a:t>
            </a:r>
            <a:r>
              <a:rPr lang="ru-RU" sz="20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участие в закупке</a:t>
            </a:r>
          </a:p>
          <a:p>
            <a:pPr algn="ctr"/>
            <a:endParaRPr lang="ru-RU" sz="2000" u="sng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ru-RU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установление в отношении каких именно показателей заказчиком установлены максимальные и (или) минимальные значения, а также порядок их указания участниками закупки в своих заявках (в виде одного значения показателя или диапазона значений показателя</a:t>
            </a:r>
            <a:r>
              <a:rPr lang="ru-RU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ru-RU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установление в отношении каких именно показателей заказчиком установлены значения, которые не могут изменяться, и соответственно подлежат указанию участниками закупки в своих заявках без каких-либо </a:t>
            </a:r>
            <a:r>
              <a:rPr lang="ru-RU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изменений;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Указание инструкции по заполнению заявки в общей части документации о закупке, которая противоречит инструкции по заполнению заявки, указанной в описании объекта закупки;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Отсутствие инструкции по заполнению заявки на участие.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Указание в инструкции положений, которые отсутствуют в описании объекта закупки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497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136904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pPr indent="444500" algn="just"/>
            <a:r>
              <a:rPr lang="ru-RU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Инструкция по заполнению заявки: </a:t>
            </a:r>
            <a:r>
              <a:rPr lang="ru-RU" sz="20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«наименование параметра является неизменным.»</a:t>
            </a:r>
          </a:p>
          <a:p>
            <a:pPr indent="444500" algn="just"/>
            <a:endParaRPr lang="ru-RU" sz="2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just"/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just"/>
            <a:endParaRPr lang="ru-RU" sz="2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just"/>
            <a:endParaRPr lang="ru-RU" sz="2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just"/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just"/>
            <a:endParaRPr lang="ru-RU" sz="2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just"/>
            <a:endParaRPr lang="ru-RU" sz="2000" b="1" dirty="0" smtClean="0">
              <a:solidFill>
                <a:schemeClr val="tx2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indent="444500" algn="just"/>
            <a:r>
              <a:rPr lang="ru-RU" sz="2000" b="1" dirty="0" smtClean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Участник </a:t>
            </a:r>
            <a:r>
              <a:rPr lang="ru-RU" sz="2000" b="1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аукциона должен четко понимать, что является </a:t>
            </a:r>
            <a:r>
              <a:rPr lang="ru-RU" sz="2000" b="1" u="sng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наименованием параметра, а что показателем</a:t>
            </a:r>
            <a:r>
              <a:rPr lang="ru-RU" sz="2000" b="1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b="1" dirty="0">
              <a:latin typeface="Calibri" panose="020F050202020403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771463"/>
              </p:ext>
            </p:extLst>
          </p:nvPr>
        </p:nvGraphicFramePr>
        <p:xfrm>
          <a:off x="419435" y="404664"/>
          <a:ext cx="7992889" cy="1820389"/>
        </p:xfrm>
        <a:graphic>
          <a:graphicData uri="http://schemas.openxmlformats.org/drawingml/2006/table">
            <a:tbl>
              <a:tblPr firstRow="1" bandRow="1"/>
              <a:tblGrid>
                <a:gridCol w="576064"/>
                <a:gridCol w="3025383"/>
                <a:gridCol w="1463814"/>
                <a:gridCol w="1463814"/>
                <a:gridCol w="1463814"/>
              </a:tblGrid>
              <a:tr h="682791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/>
                        </a:rPr>
                        <a:t>№ п/п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735" marR="83735" marT="41868" marB="418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Функциональные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 и качественные характеристики товара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01" marR="62801" marT="872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Ед. измерения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01" marR="62801" marT="872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Количество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01" marR="62801" marT="872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Тех.требование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01" marR="62801" marT="872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5263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1.13</a:t>
                      </a:r>
                      <a:endParaRPr lang="ru-RU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01" marR="62801" marT="872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Труба армированная алюминием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01" marR="62801" marT="872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шт</a:t>
                      </a:r>
                      <a:r>
                        <a:rPr lang="ru-RU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01" marR="62801" marT="872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/>
                        </a:rPr>
                        <a:t>2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735" marR="83735" marT="41868" marB="418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/>
                        </a:rPr>
                        <a:t>Диаметр, 20*2м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735" marR="83735" marT="41868" marB="418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244801"/>
              </p:ext>
            </p:extLst>
          </p:nvPr>
        </p:nvGraphicFramePr>
        <p:xfrm>
          <a:off x="404560" y="3212976"/>
          <a:ext cx="7992888" cy="1584176"/>
        </p:xfrm>
        <a:graphic>
          <a:graphicData uri="http://schemas.openxmlformats.org/drawingml/2006/table">
            <a:tbl>
              <a:tblPr firstRow="1" bandRow="1"/>
              <a:tblGrid>
                <a:gridCol w="570920"/>
                <a:gridCol w="3025879"/>
                <a:gridCol w="1465363"/>
                <a:gridCol w="1465363"/>
                <a:gridCol w="1465363"/>
              </a:tblGrid>
              <a:tr h="625223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Times New Roman"/>
                        </a:rPr>
                        <a:t>№ п/п</a:t>
                      </a:r>
                      <a:endParaRPr lang="ru-RU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41" marR="76641" marT="38379" marB="383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Наименование товара</a:t>
                      </a:r>
                      <a:endParaRPr lang="ru-RU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2" marR="57452" marT="8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Ед. измерения</a:t>
                      </a:r>
                      <a:endParaRPr lang="ru-RU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2" marR="57452" marT="8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Количество</a:t>
                      </a:r>
                      <a:endParaRPr lang="ru-RU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2" marR="57452" marT="8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Показатель</a:t>
                      </a:r>
                      <a:endParaRPr lang="ru-RU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2" marR="57452" marT="8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45215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1.13</a:t>
                      </a:r>
                      <a:endParaRPr lang="ru-RU" sz="1800" b="1" i="0" u="none" strike="noStrike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2" marR="57452" marT="8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eaLnBrk="1" fontAlgn="t" latinLnBrk="0" hangingPunct="1"/>
                      <a:r>
                        <a:rPr lang="ru-RU" sz="1800" b="1" i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Труба армированная алюминием</a:t>
                      </a:r>
                      <a:endParaRPr lang="ru-RU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2" marR="57452" marT="8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шт.</a:t>
                      </a:r>
                      <a:endParaRPr lang="ru-RU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2" marR="57452" marT="8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Times New Roman"/>
                        </a:rPr>
                        <a:t>2</a:t>
                      </a:r>
                      <a:endParaRPr lang="ru-RU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41" marR="76641" marT="38379" marB="383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eaLnBrk="1" fontAlgn="auto" latinLnBrk="0" hangingPunct="1"/>
                      <a:r>
                        <a:rPr lang="ru-RU" sz="1800" b="1" i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Диаметр, 20*2м</a:t>
                      </a:r>
                      <a:endParaRPr lang="ru-RU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641" marR="76641" marT="38379" marB="383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35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3528" y="476672"/>
            <a:ext cx="8208912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Письмо </a:t>
            </a:r>
            <a:r>
              <a:rPr lang="ru-RU" sz="36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ФАС России от 01.07.2016 </a:t>
            </a:r>
            <a:br>
              <a:rPr lang="ru-RU" sz="3600" b="1" u="sng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6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№ ИА/44536/16 «Об установлении заказчиком требований к составу, инструкции по заполнению заявки на участие в </a:t>
            </a:r>
            <a:r>
              <a:rPr lang="ru-RU" sz="36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закупке»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577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5"/>
            <a:ext cx="8136904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Рекомендации по составлению </a:t>
            </a:r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4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Описания объекта закупки</a:t>
            </a:r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  <a:p>
            <a:pPr algn="ctr"/>
            <a:endParaRPr lang="ru-RU" sz="2200" b="1" u="sng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при установлении в описании объекта закупки отсылок на нормативные документы, </a:t>
            </a:r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указывать</a:t>
            </a:r>
            <a:r>
              <a:rPr lang="ru-RU" sz="2400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наименование, раздел, часть, пункт документа, </a:t>
            </a:r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где установлено требование</a:t>
            </a:r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о наличии соответствующей характеристики товаров, работ, услуг;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при </a:t>
            </a:r>
            <a:r>
              <a:rPr lang="ru-RU" sz="2400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описании объекта закупки следовать </a:t>
            </a:r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принципу единообразия</a:t>
            </a:r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при </a:t>
            </a:r>
            <a:r>
              <a:rPr lang="ru-RU" sz="2400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указании технических единиц в описании объекта закупки использовать </a:t>
            </a:r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либо только национальное обозначение, либо </a:t>
            </a:r>
            <a:r>
              <a:rPr lang="ru-RU" sz="24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международное;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исключать </a:t>
            </a:r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противоречивые</a:t>
            </a:r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 требования;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избегать </a:t>
            </a:r>
            <a:r>
              <a:rPr lang="ru-RU" sz="2400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установления в Техническом задании требований, относящихся к </a:t>
            </a:r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правилам эксплуатации</a:t>
            </a:r>
            <a:r>
              <a:rPr lang="ru-RU" sz="24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000" u="sng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000" u="sng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000" u="sng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000" u="sng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34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258000" cy="421940"/>
          </a:xfrm>
        </p:spPr>
        <p:txBody>
          <a:bodyPr>
            <a:normAutofit fontScale="90000"/>
          </a:bodyPr>
          <a:lstStyle/>
          <a:p>
            <a:r>
              <a:rPr lang="ru-RU" sz="2400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Примеры:</a:t>
            </a:r>
            <a:endParaRPr lang="ru-RU" sz="2400" b="1" u="sng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8189393"/>
              </p:ext>
            </p:extLst>
          </p:nvPr>
        </p:nvGraphicFramePr>
        <p:xfrm>
          <a:off x="971600" y="1124744"/>
          <a:ext cx="7416824" cy="1800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80626"/>
                <a:gridCol w="1892675"/>
                <a:gridCol w="4943523"/>
              </a:tblGrid>
              <a:tr h="1800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kern="12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Источник резервного питания 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Номинальный выходной ток в резервном режиме, А, </a:t>
                      </a:r>
                      <a:r>
                        <a:rPr lang="ru-RU" sz="24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не более:</a:t>
                      </a:r>
                    </a:p>
                    <a:p>
                      <a:r>
                        <a:rPr lang="ru-RU" sz="24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«ВЫХОД 1»: не более 10 А</a:t>
                      </a:r>
                    </a:p>
                    <a:p>
                      <a:r>
                        <a:rPr lang="ru-RU" sz="24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«ВЫХОД 2»: более 21 А</a:t>
                      </a:r>
                      <a:endParaRPr lang="ru-RU" sz="24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64328" y="3068960"/>
            <a:ext cx="7416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Инструкция по заполнению заявки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При указании требований к товару, значения показателей которого описываются </a:t>
            </a:r>
            <a:r>
              <a:rPr lang="ru-RU" sz="20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до знака двоеточие, их смысловое значение при формировании первой части заявки должно применяться ко всем требуемым значениям показателя характеристики, указанным заказчиком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если вышеописанные требования указаны после знака двоеточие, то их смысловое значение должно применяться только к первому значению показателя характеристики, указанному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заказчиком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77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9237047"/>
              </p:ext>
            </p:extLst>
          </p:nvPr>
        </p:nvGraphicFramePr>
        <p:xfrm>
          <a:off x="251521" y="476673"/>
          <a:ext cx="8136904" cy="4267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76063"/>
                <a:gridCol w="1440160"/>
                <a:gridCol w="6120681"/>
              </a:tblGrid>
              <a:tr h="1440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Битум нефтяной дорожный вязкий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Глубина проникания иглы, 0,1 мм при 25 °С, мм: не менее 61 не более 90</a:t>
                      </a:r>
                      <a:r>
                        <a:rPr lang="ru-RU" sz="20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 smtClean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глубина 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проникания иглы, 0,1 мм при 0 °С, мм: не менее 20</a:t>
                      </a:r>
                      <a:r>
                        <a:rPr lang="ru-RU" sz="20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 smtClean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температура 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размягчения по кольцу и шару, °С: не ниже 47</a:t>
                      </a:r>
                      <a:r>
                        <a:rPr lang="ru-RU" sz="20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 smtClean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растяжимость 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при 25 °С, см: не менее 55</a:t>
                      </a:r>
                      <a:r>
                        <a:rPr lang="ru-RU" sz="20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 smtClean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растяжимость 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при 0 °С, см: не менее 3,5</a:t>
                      </a:r>
                      <a:r>
                        <a:rPr lang="ru-RU" sz="20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 smtClean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температура 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хрупкости, °С: не выше -15</a:t>
                      </a:r>
                      <a:r>
                        <a:rPr lang="ru-RU" sz="20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температура вспышки, °С: не ниже 230</a:t>
                      </a:r>
                      <a:r>
                        <a:rPr lang="ru-RU" sz="20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 smtClean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изменение 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температуры размягчения после прогрева, °С: не более 5</a:t>
                      </a:r>
                      <a:r>
                        <a:rPr lang="ru-RU" sz="20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 smtClean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индекс </a:t>
                      </a:r>
                      <a:r>
                        <a:rPr lang="ru-RU" sz="2000" dirty="0" err="1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пенетрации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: от -1,0 до +1,0.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Должен соответствовать ГОСТ 22245-90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520" y="4869160"/>
            <a:ext cx="81369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Инструкция по заполнению заявки: в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случае перечисления характеристик через знак препинания «точку с запятой»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союзов «или», «либо», участник аукциона должен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указать одно конкретное значение по своему выбору, из предложенных в перечне, по каждому конкретному пункту.</a:t>
            </a:r>
          </a:p>
        </p:txBody>
      </p:sp>
    </p:spTree>
    <p:extLst>
      <p:ext uri="{BB962C8B-B14F-4D97-AF65-F5344CB8AC3E}">
        <p14:creationId xmlns:p14="http://schemas.microsoft.com/office/powerpoint/2010/main" val="371496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1845076"/>
              </p:ext>
            </p:extLst>
          </p:nvPr>
        </p:nvGraphicFramePr>
        <p:xfrm>
          <a:off x="395757" y="881063"/>
          <a:ext cx="8424936" cy="12241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2321"/>
                <a:gridCol w="1337658"/>
                <a:gridCol w="6624957"/>
              </a:tblGrid>
              <a:tr h="1224136">
                <a:tc>
                  <a:txBody>
                    <a:bodyPr/>
                    <a:lstStyle/>
                    <a:p>
                      <a:pPr algn="ctr">
                        <a:tabLst>
                          <a:tab pos="3309620" algn="ctr"/>
                        </a:tabLs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309620" algn="ctr"/>
                        </a:tabLs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Цементный раствор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Кладочный, для монтажных работ, показатели </a:t>
                      </a:r>
                      <a:endParaRPr lang="ru-RU" sz="2000" dirty="0" smtClean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должны 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соответствовать ГОСТ </a:t>
                      </a: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28013-98.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Минимальный 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расход цемента в кладочном растворе при </a:t>
                      </a:r>
                      <a:r>
                        <a:rPr lang="ru-RU" sz="2000" b="1" u="sng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мокром режиме не менее 100 кг</a:t>
                      </a:r>
                      <a:r>
                        <a:rPr lang="ru-RU" sz="2000" b="1" u="non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на 1 м3 сухого песка</a:t>
                      </a: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528" y="188640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Требования установленные в Части </a:t>
            </a:r>
            <a:r>
              <a:rPr lang="en-US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II</a:t>
            </a:r>
            <a:r>
              <a:rPr lang="ru-RU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«Описание объекта закупки», </a:t>
            </a:r>
          </a:p>
          <a:p>
            <a:r>
              <a:rPr lang="ru-RU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а так же предложение участника закупки:</a:t>
            </a:r>
            <a:endParaRPr lang="ru-RU" sz="20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113619"/>
              </p:ext>
            </p:extLst>
          </p:nvPr>
        </p:nvGraphicFramePr>
        <p:xfrm>
          <a:off x="395757" y="2204864"/>
          <a:ext cx="8424937" cy="12241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2321"/>
                <a:gridCol w="1337658"/>
                <a:gridCol w="6624958"/>
              </a:tblGrid>
              <a:tr h="1224136">
                <a:tc>
                  <a:txBody>
                    <a:bodyPr/>
                    <a:lstStyle/>
                    <a:p>
                      <a:pPr algn="ctr">
                        <a:tabLst>
                          <a:tab pos="3309620" algn="ctr"/>
                        </a:tabLs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309620" algn="ctr"/>
                        </a:tabLs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Цементный раствор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Кладочный, для монтажных работ, показатели должны соответствовать ГОСТ 28013-98.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Минимальный 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расход цемента в кладочном растворе при </a:t>
                      </a:r>
                      <a:r>
                        <a:rPr lang="ru-RU" sz="2000" b="1" u="sng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мокром режиме </a:t>
                      </a:r>
                      <a:r>
                        <a:rPr lang="ru-RU" sz="2000" b="1" u="sng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100 кг</a:t>
                      </a:r>
                      <a:r>
                        <a:rPr lang="ru-RU" sz="2000" b="1" u="non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u="none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 м3 сухого песка</a:t>
                      </a: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90946" y="3429000"/>
            <a:ext cx="84765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В соответствии с таблицей Г1 ГОСТ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28013-98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Растворы строительные. Общие технические условия.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184360"/>
              </p:ext>
            </p:extLst>
          </p:nvPr>
        </p:nvGraphicFramePr>
        <p:xfrm>
          <a:off x="385536" y="4116056"/>
          <a:ext cx="8447239" cy="2499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44099"/>
                <a:gridCol w="4003140"/>
              </a:tblGrid>
              <a:tr h="960120"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Условия эксплуатации ограждающих конструкций</a:t>
                      </a:r>
                      <a:r>
                        <a:rPr lang="ru-RU" sz="2000" baseline="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, влажностный режим помещений по СНИП 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2000" baseline="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-3-79*</a:t>
                      </a:r>
                      <a:endParaRPr lang="ru-RU" sz="2000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b="0" i="0" u="none" strike="noStrike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Минимальный расход цемента в кладочном растворе на 1 м3 сухого песка  кг.</a:t>
                      </a:r>
                      <a:endParaRPr lang="ru-RU" sz="2000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При сухом и нормальном режимах помещения</a:t>
                      </a:r>
                      <a:endParaRPr lang="ru-RU" sz="2000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При влажном режиме помещения</a:t>
                      </a:r>
                      <a:endParaRPr lang="ru-RU" sz="2000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125</a:t>
                      </a:r>
                      <a:endParaRPr lang="ru-RU" sz="2000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000" b="1" u="sng" dirty="0" smtClean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При мокром режиме</a:t>
                      </a:r>
                      <a:r>
                        <a:rPr lang="ru-RU" sz="2000" b="1" u="none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помещения</a:t>
                      </a:r>
                      <a:endParaRPr lang="ru-RU" sz="2000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u="sng" dirty="0" smtClean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175</a:t>
                      </a:r>
                      <a:endParaRPr lang="ru-RU" sz="2000" b="1" u="sng" dirty="0">
                        <a:solidFill>
                          <a:schemeClr val="tx2"/>
                        </a:solidFill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833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8026303"/>
              </p:ext>
            </p:extLst>
          </p:nvPr>
        </p:nvGraphicFramePr>
        <p:xfrm>
          <a:off x="482552" y="404664"/>
          <a:ext cx="8352929" cy="215265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86853"/>
                <a:gridCol w="4093271"/>
                <a:gridCol w="3472805"/>
              </a:tblGrid>
              <a:tr h="3511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параметра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Значение параметра (Запрашиваемые технические характеристики)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Цвет  кузова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Черный, темно-серый, темно-зеленый, белый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46549" y="2629361"/>
            <a:ext cx="8424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Инструкция по заполнению заявки: </a:t>
            </a:r>
            <a:r>
              <a:rPr lang="ru-RU" sz="2000" dirty="0" smtClean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использование </a:t>
            </a:r>
            <a:r>
              <a:rPr lang="ru-RU" sz="2000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знака препинания </a:t>
            </a:r>
            <a:r>
              <a:rPr lang="ru-RU" sz="2000" b="1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«,»</a:t>
            </a:r>
            <a:r>
              <a:rPr lang="ru-RU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, «;» при перечислении значений показателя приравнивается к соединительному союзу «и</a:t>
            </a:r>
            <a:r>
              <a:rPr lang="ru-RU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».</a:t>
            </a:r>
          </a:p>
          <a:p>
            <a:pPr algn="just"/>
            <a:endParaRPr lang="ru-RU" sz="2000" b="1" dirty="0">
              <a:solidFill>
                <a:schemeClr val="tx2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273614"/>
              </p:ext>
            </p:extLst>
          </p:nvPr>
        </p:nvGraphicFramePr>
        <p:xfrm>
          <a:off x="446549" y="3789040"/>
          <a:ext cx="8352929" cy="215265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86853"/>
                <a:gridCol w="3698638"/>
                <a:gridCol w="3867438"/>
              </a:tblGrid>
              <a:tr h="3511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0" i="0" u="none" strike="noStrik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Наименование товара</a:t>
                      </a:r>
                      <a:endParaRPr lang="ru-RU" sz="24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Значение параметра (Запрашиваемые технические характеристики)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Декоративные</a:t>
                      </a:r>
                      <a:r>
                        <a:rPr lang="ru-RU" sz="2200" baseline="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 панели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Цвет по согласованию заказчика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2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38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3546" y="3573016"/>
            <a:ext cx="8208912" cy="2880320"/>
          </a:xfrm>
        </p:spPr>
        <p:txBody>
          <a:bodyPr>
            <a:normAutofit fontScale="92500" lnSpcReduction="20000"/>
          </a:bodyPr>
          <a:lstStyle/>
          <a:p>
            <a:pPr marL="45720" indent="0" algn="just">
              <a:lnSpc>
                <a:spcPct val="110000"/>
              </a:lnSpc>
              <a:buNone/>
            </a:pPr>
            <a:r>
              <a:rPr lang="ru-RU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Инструкция </a:t>
            </a:r>
            <a:r>
              <a:rPr lang="ru-RU" b="1" dirty="0">
                <a:latin typeface="Calibri" panose="020F0502020204030204" pitchFamily="34" charset="0"/>
                <a:cs typeface="Times New Roman" panose="02020603050405020304" pitchFamily="18" charset="0"/>
              </a:rPr>
              <a:t>по заполнению заявки:</a:t>
            </a:r>
            <a:endParaRPr lang="ru-RU" dirty="0" smtClean="0">
              <a:latin typeface="Calibri" panose="020F0502020204030204" pitchFamily="34" charset="0"/>
            </a:endParaRPr>
          </a:p>
          <a:p>
            <a:pPr marL="45720" indent="0" algn="just">
              <a:lnSpc>
                <a:spcPct val="110000"/>
              </a:lnSpc>
              <a:buNone/>
            </a:pPr>
            <a:r>
              <a:rPr lang="ru-RU" dirty="0" smtClean="0">
                <a:latin typeface="Calibri" panose="020F0502020204030204" pitchFamily="34" charset="0"/>
              </a:rPr>
              <a:t>Ха</a:t>
            </a:r>
            <a:r>
              <a:rPr lang="ru-RU" sz="2200" dirty="0" smtClean="0">
                <a:latin typeface="Calibri" panose="020F0502020204030204" pitchFamily="34" charset="0"/>
              </a:rPr>
              <a:t>рактеристики </a:t>
            </a:r>
            <a:r>
              <a:rPr lang="ru-RU" sz="2200" dirty="0">
                <a:latin typeface="Calibri" panose="020F0502020204030204" pitchFamily="34" charset="0"/>
              </a:rPr>
              <a:t>материала, являющиеся однородными и определяющие многообразие вариантов исполнения материала, имеющие обобщающее слово или фразу после которого (ой) стоит знак «:», и при этом разделенные между собой запятой «,» - участником данные характеристики </a:t>
            </a:r>
            <a:r>
              <a:rPr lang="ru-RU" sz="2200" b="1" dirty="0">
                <a:latin typeface="Calibri" panose="020F0502020204030204" pitchFamily="34" charset="0"/>
              </a:rPr>
              <a:t>должны быть конкретизированы,</a:t>
            </a:r>
            <a:r>
              <a:rPr lang="ru-RU" sz="2200" dirty="0">
                <a:latin typeface="Calibri" panose="020F0502020204030204" pitchFamily="34" charset="0"/>
              </a:rPr>
              <a:t> т.е. должен быть указан конкретный вариант исполнения материала, при этом исключается возможность участника предложить одновременно два или все возможные варианты исполнения данного товара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579322"/>
              </p:ext>
            </p:extLst>
          </p:nvPr>
        </p:nvGraphicFramePr>
        <p:xfrm>
          <a:off x="467544" y="1268760"/>
          <a:ext cx="7992887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2247"/>
                <a:gridCol w="5760640"/>
              </a:tblGrid>
              <a:tr h="5789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параметра</a:t>
                      </a:r>
                      <a:endParaRPr lang="ru-RU" sz="2200" dirty="0" smtClean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endParaRPr lang="ru-RU" sz="2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параметра</a:t>
                      </a:r>
                      <a:endParaRPr lang="ru-RU" sz="2200" dirty="0" smtClean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endParaRPr lang="ru-RU" sz="2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741784">
                <a:tc>
                  <a:txBody>
                    <a:bodyPr/>
                    <a:lstStyle/>
                    <a:p>
                      <a:r>
                        <a:rPr lang="ru-RU" sz="2200" dirty="0" smtClean="0">
                          <a:latin typeface="Calibri" panose="020F0502020204030204" pitchFamily="34" charset="0"/>
                        </a:rPr>
                        <a:t>Доски обрезные</a:t>
                      </a:r>
                      <a:endParaRPr lang="ru-RU" sz="2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>
                          <a:latin typeface="Calibri" panose="020F0502020204030204" pitchFamily="34" charset="0"/>
                        </a:rPr>
                        <a:t>Габаритные размеры (</a:t>
                      </a:r>
                      <a:r>
                        <a:rPr lang="ru-RU" sz="2200" dirty="0" err="1" smtClean="0">
                          <a:latin typeface="Calibri" panose="020F0502020204030204" pitchFamily="34" charset="0"/>
                        </a:rPr>
                        <a:t>ДхШхТ</a:t>
                      </a:r>
                      <a:r>
                        <a:rPr lang="ru-RU" sz="2200" dirty="0" smtClean="0">
                          <a:latin typeface="Calibri" panose="020F0502020204030204" pitchFamily="34" charset="0"/>
                        </a:rPr>
                        <a:t>), см. не более : 1000,600,500</a:t>
                      </a:r>
                    </a:p>
                    <a:p>
                      <a:endParaRPr lang="ru-RU" sz="2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007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5"/>
            <a:ext cx="7690048" cy="5904696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endParaRPr lang="ru-RU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sz="3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3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332656"/>
            <a:ext cx="8136904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ОПИСАНИЕ</a:t>
            </a:r>
            <a:r>
              <a:rPr lang="ru-RU" sz="28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ОБЪЕКТА ЗАКУПКИ</a:t>
            </a:r>
          </a:p>
          <a:p>
            <a:pPr algn="ctr"/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1. Описание объекта закупки предоставлено единым текстом</a:t>
            </a:r>
          </a:p>
          <a:p>
            <a:pPr algn="just"/>
            <a:r>
              <a:rPr lang="ru-RU" sz="2400" b="1" dirty="0" smtClean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  <a:p>
            <a:pPr indent="444500" algn="just"/>
            <a:r>
              <a:rPr lang="ru-RU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Показатель: «гарантия  </a:t>
            </a:r>
            <a:r>
              <a:rPr lang="ru-RU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автомобили: 36 месяцев </a:t>
            </a:r>
            <a:r>
              <a:rPr lang="ru-RU" sz="20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или</a:t>
            </a:r>
            <a:r>
              <a:rPr lang="ru-RU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100 000 </a:t>
            </a:r>
            <a:r>
              <a:rPr lang="ru-RU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км».</a:t>
            </a:r>
          </a:p>
          <a:p>
            <a:pPr indent="355600" algn="just"/>
            <a:r>
              <a:rPr lang="ru-RU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Инструкцией по заполнении заявки на участие в аукционе установлено: «в </a:t>
            </a:r>
            <a:r>
              <a:rPr lang="ru-RU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случае, если значения показателя указаны через слово «или», то необходимо указать одно из указанных значений данного </a:t>
            </a:r>
            <a:r>
              <a:rPr lang="ru-RU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показателя»</a:t>
            </a:r>
          </a:p>
          <a:p>
            <a:pPr indent="355600" algn="ctr"/>
            <a:r>
              <a:rPr lang="ru-RU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Рекомендуем сформировать описание объекта закупки в следующем формате:</a:t>
            </a:r>
          </a:p>
          <a:p>
            <a:pPr algn="ctr"/>
            <a:endParaRPr lang="ru-RU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22598"/>
              </p:ext>
            </p:extLst>
          </p:nvPr>
        </p:nvGraphicFramePr>
        <p:xfrm>
          <a:off x="323528" y="4437112"/>
          <a:ext cx="8136904" cy="2042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2333060"/>
                <a:gridCol w="1598578"/>
                <a:gridCol w="2261050"/>
              </a:tblGrid>
              <a:tr h="559511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 panose="02020603050405020304" pitchFamily="18" charset="0"/>
                        </a:rPr>
                        <a:t>Требование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 panose="02020603050405020304" pitchFamily="18" charset="0"/>
                        </a:rPr>
                        <a:t>показателя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 panose="02020603050405020304" pitchFamily="18" charset="0"/>
                        </a:rPr>
                        <a:t>Инструкция участнику закупки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83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 panose="02020603050405020304" pitchFamily="18" charset="0"/>
                        </a:rPr>
                        <a:t>1.13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гарантия  на автомобили: 36 месяцев или 100 000 км (в зависимости от того, какое условие наступит ранее)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Наличие</a:t>
                      </a:r>
                    </a:p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Участник указывает наличие</a:t>
                      </a:r>
                    </a:p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896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6041942"/>
              </p:ext>
            </p:extLst>
          </p:nvPr>
        </p:nvGraphicFramePr>
        <p:xfrm>
          <a:off x="1187624" y="548680"/>
          <a:ext cx="6912768" cy="39604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28707"/>
                <a:gridCol w="4884061"/>
              </a:tblGrid>
              <a:tr h="3960440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Calibri" panose="020F0502020204030204" pitchFamily="34" charset="0"/>
                        </a:rPr>
                        <a:t>Бруски</a:t>
                      </a:r>
                    </a:p>
                    <a:p>
                      <a:pPr marR="51435" indent="3175" algn="just"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Calibri" panose="020F0502020204030204" pitchFamily="34" charset="0"/>
                        </a:rPr>
                        <a:t>обрезные хвойных</a:t>
                      </a:r>
                      <a:r>
                        <a:rPr lang="ru-RU" sz="2200" spc="9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2200" dirty="0">
                          <a:effectLst/>
                          <a:latin typeface="Calibri" panose="020F0502020204030204" pitchFamily="34" charset="0"/>
                        </a:rPr>
                        <a:t>пород</a:t>
                      </a:r>
                    </a:p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ru-RU" sz="2200" dirty="0">
                          <a:effectLst/>
                          <a:latin typeface="Calibri" panose="020F0502020204030204" pitchFamily="34" charset="0"/>
                        </a:rPr>
                        <a:t>ГОСТ</a:t>
                      </a:r>
                      <a:r>
                        <a:rPr lang="ru-RU" sz="2200" spc="-8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2200" dirty="0">
                          <a:effectLst/>
                          <a:latin typeface="Calibri" panose="020F0502020204030204" pitchFamily="34" charset="0"/>
                        </a:rPr>
                        <a:t>8486-86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ru-RU" sz="2200" dirty="0">
                          <a:effectLst/>
                          <a:latin typeface="Calibri" panose="020F0502020204030204" pitchFamily="34" charset="0"/>
                        </a:rPr>
                        <a:t>Должны быть толщиной</a:t>
                      </a:r>
                      <a:r>
                        <a:rPr lang="ru-RU" sz="2200" spc="18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2200" dirty="0">
                          <a:effectLst/>
                          <a:latin typeface="Calibri" panose="020F0502020204030204" pitchFamily="34" charset="0"/>
                        </a:rPr>
                        <a:t>не</a:t>
                      </a:r>
                      <a:r>
                        <a:rPr lang="ru-RU" sz="2200" spc="5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2200" dirty="0">
                          <a:effectLst/>
                          <a:latin typeface="Calibri" panose="020F0502020204030204" pitchFamily="34" charset="0"/>
                        </a:rPr>
                        <a:t>менее</a:t>
                      </a:r>
                      <a:r>
                        <a:rPr lang="ru-RU" sz="2200" spc="95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2200" dirty="0">
                          <a:effectLst/>
                          <a:latin typeface="Calibri" panose="020F0502020204030204" pitchFamily="34" charset="0"/>
                        </a:rPr>
                        <a:t>50</a:t>
                      </a:r>
                      <a:r>
                        <a:rPr lang="ru-RU" sz="2200" spc="75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2200" dirty="0">
                          <a:effectLst/>
                          <a:latin typeface="Calibri" panose="020F0502020204030204" pitchFamily="34" charset="0"/>
                        </a:rPr>
                        <a:t>мм.</a:t>
                      </a:r>
                    </a:p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ru-RU" sz="2200" dirty="0">
                          <a:effectLst/>
                          <a:latin typeface="Calibri" panose="020F0502020204030204" pitchFamily="34" charset="0"/>
                        </a:rPr>
                        <a:t>Сорт должен быть -</a:t>
                      </a:r>
                      <a:r>
                        <a:rPr lang="ru-RU" sz="2200" spc="85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2200" dirty="0">
                          <a:effectLst/>
                          <a:latin typeface="Calibri" panose="020F0502020204030204" pitchFamily="34" charset="0"/>
                        </a:rPr>
                        <a:t>IV </a:t>
                      </a:r>
                      <a:r>
                        <a:rPr lang="ru-RU" sz="2200" spc="8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2200" dirty="0">
                          <a:effectLst/>
                          <a:latin typeface="Calibri" panose="020F0502020204030204" pitchFamily="34" charset="0"/>
                        </a:rPr>
                        <a:t>или</a:t>
                      </a:r>
                      <a:r>
                        <a:rPr lang="ru-RU" sz="2200" spc="80" dirty="0">
                          <a:effectLst/>
                          <a:latin typeface="Calibri" panose="020F0502020204030204" pitchFamily="34" charset="0"/>
                        </a:rPr>
                        <a:t> –</a:t>
                      </a:r>
                      <a:r>
                        <a:rPr lang="ru-RU" sz="2200" dirty="0">
                          <a:effectLst/>
                          <a:latin typeface="Calibri" panose="020F0502020204030204" pitchFamily="34" charset="0"/>
                        </a:rPr>
                        <a:t>III.</a:t>
                      </a:r>
                    </a:p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ru-RU" sz="2200" dirty="0">
                          <a:effectLst/>
                          <a:latin typeface="Calibri" panose="020F0502020204030204" pitchFamily="34" charset="0"/>
                        </a:rPr>
                        <a:t>Длина</a:t>
                      </a:r>
                      <a:r>
                        <a:rPr lang="ru-RU" sz="2200" spc="10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2200" dirty="0">
                          <a:effectLst/>
                          <a:latin typeface="Calibri" panose="020F0502020204030204" pitchFamily="34" charset="0"/>
                        </a:rPr>
                        <a:t>не</a:t>
                      </a:r>
                      <a:r>
                        <a:rPr lang="ru-RU" sz="2200" spc="50" dirty="0">
                          <a:effectLst/>
                          <a:latin typeface="Calibri" panose="020F0502020204030204" pitchFamily="34" charset="0"/>
                        </a:rPr>
                        <a:t> менее</a:t>
                      </a:r>
                      <a:r>
                        <a:rPr lang="ru-RU" sz="2200" spc="100" dirty="0">
                          <a:effectLst/>
                          <a:latin typeface="Calibri" panose="020F0502020204030204" pitchFamily="34" charset="0"/>
                        </a:rPr>
                        <a:t> от </a:t>
                      </a:r>
                      <a:r>
                        <a:rPr lang="ru-RU" sz="2200" dirty="0">
                          <a:effectLst/>
                          <a:latin typeface="Calibri" panose="020F0502020204030204" pitchFamily="34" charset="0"/>
                        </a:rPr>
                        <a:t>4 м и не более</a:t>
                      </a:r>
                      <a:r>
                        <a:rPr lang="ru-RU" sz="2200" spc="70" dirty="0">
                          <a:effectLst/>
                          <a:latin typeface="Calibri" panose="020F0502020204030204" pitchFamily="34" charset="0"/>
                        </a:rPr>
                        <a:t> до </a:t>
                      </a:r>
                      <a:r>
                        <a:rPr lang="ru-RU" sz="2200" dirty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r>
                        <a:rPr lang="ru-RU" sz="2200" spc="4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2200" dirty="0">
                          <a:effectLst/>
                          <a:latin typeface="Calibri" panose="020F0502020204030204" pitchFamily="34" charset="0"/>
                        </a:rPr>
                        <a:t>м. </a:t>
                      </a:r>
                    </a:p>
                    <a:p>
                      <a:pPr algn="just">
                        <a:spcAft>
                          <a:spcPts val="800"/>
                        </a:spcAft>
                      </a:pPr>
                      <a:r>
                        <a:rPr lang="ru-RU" sz="2200" b="1" dirty="0">
                          <a:effectLst/>
                          <a:latin typeface="Calibri" panose="020F0502020204030204" pitchFamily="34" charset="0"/>
                        </a:rPr>
                        <a:t>Шириной</a:t>
                      </a:r>
                      <a:r>
                        <a:rPr lang="ru-RU" sz="2200" b="1" spc="185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2200" b="1" dirty="0">
                          <a:effectLst/>
                          <a:latin typeface="Calibri" panose="020F0502020204030204" pitchFamily="34" charset="0"/>
                        </a:rPr>
                        <a:t>не 150</a:t>
                      </a:r>
                      <a:r>
                        <a:rPr lang="ru-RU" sz="2200" b="1" spc="55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2200" b="1" dirty="0">
                          <a:effectLst/>
                          <a:latin typeface="Calibri" panose="020F0502020204030204" pitchFamily="34" charset="0"/>
                        </a:rPr>
                        <a:t>мм.</a:t>
                      </a:r>
                    </a:p>
                    <a:p>
                      <a:pPr algn="just"/>
                      <a:r>
                        <a:rPr lang="ru-RU" sz="2200" dirty="0">
                          <a:effectLst/>
                          <a:latin typeface="Calibri" panose="020F0502020204030204" pitchFamily="34" charset="0"/>
                        </a:rPr>
                        <a:t>Размер</a:t>
                      </a:r>
                      <a:r>
                        <a:rPr lang="ru-RU" sz="2200" spc="135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2200" dirty="0" err="1">
                          <a:effectLst/>
                          <a:latin typeface="Calibri" panose="020F0502020204030204" pitchFamily="34" charset="0"/>
                        </a:rPr>
                        <a:t>пластевых</a:t>
                      </a:r>
                      <a:r>
                        <a:rPr lang="ru-RU" sz="2200" spc="155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2200" dirty="0">
                          <a:effectLst/>
                          <a:latin typeface="Calibri" panose="020F0502020204030204" pitchFamily="34" charset="0"/>
                        </a:rPr>
                        <a:t>сквозных</a:t>
                      </a:r>
                      <a:r>
                        <a:rPr lang="ru-RU" sz="2200" spc="155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2200" dirty="0">
                          <a:effectLst/>
                          <a:latin typeface="Calibri" panose="020F0502020204030204" pitchFamily="34" charset="0"/>
                        </a:rPr>
                        <a:t>трещин,</a:t>
                      </a:r>
                      <a:r>
                        <a:rPr lang="ru-RU" sz="2200" spc="15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2200" dirty="0">
                          <a:effectLst/>
                          <a:latin typeface="Calibri" panose="020F0502020204030204" pitchFamily="34" charset="0"/>
                        </a:rPr>
                        <a:t>в том</a:t>
                      </a:r>
                      <a:r>
                        <a:rPr lang="ru-RU" sz="2200" spc="9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2200" dirty="0">
                          <a:effectLst/>
                          <a:latin typeface="Calibri" panose="020F0502020204030204" pitchFamily="34" charset="0"/>
                        </a:rPr>
                        <a:t>числе выходящих</a:t>
                      </a:r>
                      <a:r>
                        <a:rPr lang="ru-RU" sz="2200" spc="205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2200" dirty="0">
                          <a:effectLst/>
                          <a:latin typeface="Calibri" panose="020F0502020204030204" pitchFamily="34" charset="0"/>
                        </a:rPr>
                        <a:t>на</a:t>
                      </a:r>
                      <a:r>
                        <a:rPr lang="ru-RU" sz="2200" spc="15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2200" dirty="0">
                          <a:effectLst/>
                          <a:latin typeface="Calibri" panose="020F0502020204030204" pitchFamily="34" charset="0"/>
                        </a:rPr>
                        <a:t>торе</a:t>
                      </a:r>
                      <a:r>
                        <a:rPr lang="ru-RU" sz="2200" spc="-30" dirty="0">
                          <a:effectLst/>
                          <a:latin typeface="Calibri" panose="020F0502020204030204" pitchFamily="34" charset="0"/>
                        </a:rPr>
                        <a:t>ц должен быть</a:t>
                      </a:r>
                      <a:r>
                        <a:rPr lang="ru-RU" sz="2200" dirty="0">
                          <a:effectLst/>
                          <a:latin typeface="Calibri" panose="020F0502020204030204" pitchFamily="34" charset="0"/>
                        </a:rPr>
                        <a:t>:</a:t>
                      </a:r>
                      <a:r>
                        <a:rPr lang="ru-RU" sz="2200" spc="175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2200" dirty="0">
                          <a:effectLst/>
                          <a:latin typeface="Calibri" panose="020F0502020204030204" pitchFamily="34" charset="0"/>
                        </a:rPr>
                        <a:t>не</a:t>
                      </a:r>
                      <a:r>
                        <a:rPr lang="ru-RU" sz="2200" spc="5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2200" dirty="0">
                          <a:effectLst/>
                          <a:latin typeface="Calibri" panose="020F0502020204030204" pitchFamily="34" charset="0"/>
                        </a:rPr>
                        <a:t>более</a:t>
                      </a:r>
                      <a:r>
                        <a:rPr lang="ru-RU" sz="2200" spc="125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2200" dirty="0">
                          <a:effectLst/>
                          <a:latin typeface="Calibri" panose="020F0502020204030204" pitchFamily="34" charset="0"/>
                        </a:rPr>
                        <a:t>одной</a:t>
                      </a:r>
                      <a:r>
                        <a:rPr lang="ru-RU" sz="2200" spc="105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2200" dirty="0">
                          <a:effectLst/>
                          <a:latin typeface="Calibri" panose="020F0502020204030204" pitchFamily="34" charset="0"/>
                        </a:rPr>
                        <a:t>третьей</a:t>
                      </a:r>
                      <a:r>
                        <a:rPr lang="ru-RU" sz="2200" spc="11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2200" dirty="0">
                          <a:effectLst/>
                          <a:latin typeface="Calibri" panose="020F0502020204030204" pitchFamily="34" charset="0"/>
                        </a:rPr>
                        <a:t>доли длины.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645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267848"/>
              </p:ext>
            </p:extLst>
          </p:nvPr>
        </p:nvGraphicFramePr>
        <p:xfrm>
          <a:off x="395536" y="116632"/>
          <a:ext cx="7992888" cy="57607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36104"/>
                <a:gridCol w="1776139"/>
                <a:gridCol w="5280645"/>
              </a:tblGrid>
              <a:tr h="16311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 panose="020F0502020204030204" pitchFamily="34" charset="0"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 panose="020F0502020204030204" pitchFamily="34" charset="0"/>
                        </a:rPr>
                        <a:t>п/п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3188" marR="631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 panose="020F0502020204030204" pitchFamily="34" charset="0"/>
                        </a:rPr>
                        <a:t>Наименование материала и марка (или эквивалент)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3188" marR="6318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 panose="020F0502020204030204" pitchFamily="34" charset="0"/>
                        </a:rPr>
                        <a:t>Показатели, позволяющие определить соответствие закупаемого товара установленным Заказчиком требованиям (указываются максимальные и (или) минимальные значения показателей, а также значения показателей, которые не могут изменяться в худшую сторону) 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3188" marR="63188" marT="0" marB="0"/>
                </a:tc>
              </a:tr>
              <a:tr h="8113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 panose="020F0502020204030204" pitchFamily="34" charset="0"/>
                        </a:rPr>
                        <a:t>1.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3188" marR="631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 panose="020F0502020204030204" pitchFamily="34" charset="0"/>
                        </a:rPr>
                        <a:t>Битумы нефтяные дорожные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3188" marR="631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08280" algn="l"/>
                        </a:tabLst>
                      </a:pPr>
                      <a:r>
                        <a:rPr lang="ru-RU" sz="1800" dirty="0">
                          <a:effectLst/>
                          <a:latin typeface="Calibri" panose="020F0502020204030204" pitchFamily="34" charset="0"/>
                        </a:rPr>
                        <a:t>Должен соответствовать требованиям и нормам ГОСТ22245-90: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8280" algn="l"/>
                        </a:tabLst>
                      </a:pPr>
                      <a:r>
                        <a:rPr lang="ru-RU" sz="1800" dirty="0">
                          <a:effectLst/>
                          <a:latin typeface="Calibri" panose="020F0502020204030204" pitchFamily="34" charset="0"/>
                        </a:rPr>
                        <a:t>Марка – не ниже БНД-90/130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3188" marR="63188" marT="0" marB="0"/>
                </a:tc>
              </a:tr>
              <a:tr h="5437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 panose="020F0502020204030204" pitchFamily="34" charset="0"/>
                        </a:rPr>
                        <a:t>2.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3188" marR="631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 panose="020F0502020204030204" pitchFamily="34" charset="0"/>
                        </a:rPr>
                        <a:t>Битум нефтяной дорожный жидкий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3188" marR="631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8280" algn="l"/>
                        </a:tabLst>
                      </a:pPr>
                      <a:r>
                        <a:rPr lang="ru-RU" sz="1800" dirty="0">
                          <a:effectLst/>
                          <a:latin typeface="Calibri" panose="020F0502020204030204" pitchFamily="34" charset="0"/>
                        </a:rPr>
                        <a:t>Должен соответствовать требованиям ГОСТ 11955-82: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8280" algn="l"/>
                        </a:tabLst>
                      </a:pPr>
                      <a:r>
                        <a:rPr lang="ru-RU" sz="1800" dirty="0">
                          <a:effectLst/>
                          <a:latin typeface="Calibri" panose="020F0502020204030204" pitchFamily="34" charset="0"/>
                        </a:rPr>
                        <a:t>Марка – не ниже МГ 70/130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3188" marR="63188" marT="0" marB="0"/>
                </a:tc>
              </a:tr>
              <a:tr h="8155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 panose="020F0502020204030204" pitchFamily="34" charset="0"/>
                        </a:rPr>
                        <a:t>3.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3188" marR="631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 panose="020F0502020204030204" pitchFamily="34" charset="0"/>
                        </a:rPr>
                        <a:t>Тканый геотекстиль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3188" marR="6318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08280" algn="l"/>
                        </a:tabLst>
                      </a:pPr>
                      <a:r>
                        <a:rPr lang="ru-RU" sz="1800" dirty="0">
                          <a:effectLst/>
                          <a:latin typeface="Calibri" panose="020F0502020204030204" pitchFamily="34" charset="0"/>
                        </a:rPr>
                        <a:t>Должен соответствовать ГОСТ Р 55028-2012: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8280" algn="l"/>
                        </a:tabLst>
                      </a:pPr>
                      <a:r>
                        <a:rPr lang="ru-RU" sz="1800" dirty="0">
                          <a:effectLst/>
                          <a:latin typeface="Calibri" panose="020F0502020204030204" pitchFamily="34" charset="0"/>
                        </a:rPr>
                        <a:t>Для дорожного строительства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8280" algn="l"/>
                        </a:tabLst>
                      </a:pPr>
                      <a:r>
                        <a:rPr lang="ru-RU" sz="1800" dirty="0">
                          <a:effectLst/>
                          <a:latin typeface="Calibri" panose="020F0502020204030204" pitchFamily="34" charset="0"/>
                        </a:rPr>
                        <a:t>Плотность – не ниже 320г/м2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3188" marR="63188" marT="0" marB="0"/>
                </a:tc>
              </a:tr>
              <a:tr h="13592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 panose="020F0502020204030204" pitchFamily="34" charset="0"/>
                        </a:rPr>
                        <a:t>4.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3188" marR="631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Calibri" panose="020F0502020204030204" pitchFamily="34" charset="0"/>
                        </a:rPr>
                        <a:t>Смесь песчано-гравийная природная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63188" marR="6318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08280" algn="l"/>
                        </a:tabLst>
                      </a:pPr>
                      <a:r>
                        <a:rPr lang="ru-RU" sz="1800" dirty="0">
                          <a:effectLst/>
                          <a:latin typeface="Calibri" panose="020F0502020204030204" pitchFamily="34" charset="0"/>
                        </a:rPr>
                        <a:t>Должен соответствовать требованиям ГОСТ 23735-2014: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8280" algn="l"/>
                        </a:tabLst>
                      </a:pPr>
                      <a:r>
                        <a:rPr lang="ru-RU" sz="1800" dirty="0">
                          <a:effectLst/>
                          <a:latin typeface="Calibri" panose="020F0502020204030204" pitchFamily="34" charset="0"/>
                        </a:rPr>
                        <a:t>Засоряющих включений  - нет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8280" algn="l"/>
                        </a:tabLst>
                      </a:pPr>
                      <a:r>
                        <a:rPr lang="ru-RU" sz="1800" dirty="0">
                          <a:effectLst/>
                          <a:latin typeface="Calibri" panose="020F0502020204030204" pitchFamily="34" charset="0"/>
                        </a:rPr>
                        <a:t>Содержание песка, по массе – не более 20%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8280" algn="l"/>
                        </a:tabLst>
                      </a:pPr>
                      <a:r>
                        <a:rPr lang="ru-RU" sz="1800" dirty="0">
                          <a:effectLst/>
                          <a:latin typeface="Calibri" panose="020F0502020204030204" pitchFamily="34" charset="0"/>
                        </a:rPr>
                        <a:t>Марка по </a:t>
                      </a:r>
                      <a:r>
                        <a:rPr lang="ru-RU" sz="1800" dirty="0" err="1">
                          <a:effectLst/>
                          <a:latin typeface="Calibri" panose="020F0502020204030204" pitchFamily="34" charset="0"/>
                        </a:rPr>
                        <a:t>дробимости</a:t>
                      </a:r>
                      <a:r>
                        <a:rPr lang="ru-RU" sz="1800" dirty="0">
                          <a:effectLst/>
                          <a:latin typeface="Calibri" panose="020F0502020204030204" pitchFamily="34" charset="0"/>
                        </a:rPr>
                        <a:t> гравия – не ниже 800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08280" algn="l"/>
                        </a:tabLst>
                      </a:pPr>
                      <a:r>
                        <a:rPr lang="ru-RU" sz="1800" dirty="0">
                          <a:effectLst/>
                          <a:latin typeface="Calibri" panose="020F0502020204030204" pitchFamily="34" charset="0"/>
                        </a:rPr>
                        <a:t>Морозостойкость – не ниже 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</a:rPr>
                        <a:t>F</a:t>
                      </a:r>
                      <a:r>
                        <a:rPr lang="ru-RU" sz="1800" dirty="0">
                          <a:effectLst/>
                          <a:latin typeface="Calibri" panose="020F0502020204030204" pitchFamily="34" charset="0"/>
                        </a:rPr>
                        <a:t>200.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3188" marR="6318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444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04664"/>
            <a:ext cx="7834064" cy="5906498"/>
          </a:xfrm>
        </p:spPr>
        <p:txBody>
          <a:bodyPr/>
          <a:lstStyle/>
          <a:p>
            <a:pPr algn="just"/>
            <a:endParaRPr lang="ru-RU" sz="36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6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СПАСИБО ЗА ВНИМАНИЕ </a:t>
            </a:r>
            <a:endParaRPr lang="ru-RU" b="1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4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136904" cy="6336703"/>
          </a:xfrm>
        </p:spPr>
        <p:txBody>
          <a:bodyPr>
            <a:normAutofit/>
          </a:bodyPr>
          <a:lstStyle/>
          <a:p>
            <a:pPr marL="44450" indent="400050" algn="ctr">
              <a:buNone/>
            </a:pPr>
            <a:r>
              <a:rPr lang="ru-RU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2. Использование </a:t>
            </a:r>
            <a:r>
              <a:rPr lang="ru-RU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не актуальных ГОСТов</a:t>
            </a:r>
          </a:p>
          <a:p>
            <a:pPr marL="45720" lvl="0" indent="0" algn="ctr">
              <a:buNone/>
            </a:pPr>
            <a:r>
              <a:rPr lang="ru-RU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Заказчик установил следующие требования к товару: </a:t>
            </a:r>
          </a:p>
          <a:p>
            <a:pPr marL="45720" indent="0" algn="ctr">
              <a:buNone/>
            </a:pPr>
            <a:endParaRPr lang="ru-RU" b="1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b="1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b="1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4450" indent="0" algn="just">
              <a:buNone/>
            </a:pPr>
            <a:endParaRPr lang="ru-RU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30200" indent="-285750" algn="just"/>
            <a:endParaRPr lang="ru-RU" b="1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30200" indent="-285750" algn="just"/>
            <a:r>
              <a:rPr lang="ru-RU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ГОСТ 26633-2012 </a:t>
            </a:r>
            <a:r>
              <a:rPr lang="ru-RU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товар </a:t>
            </a:r>
            <a:r>
              <a:rPr lang="ru-RU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«Бетон» </a:t>
            </a: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на момент публикации извещения о проведении закупки </a:t>
            </a:r>
            <a:r>
              <a:rPr lang="ru-RU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являлся недействующим</a:t>
            </a:r>
            <a:r>
              <a:rPr lang="ru-RU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что ограничивало законные права и интересы участников закупки, производящих товар в соответствии с действующим </a:t>
            </a:r>
            <a:r>
              <a:rPr lang="ru-RU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ГОСТ </a:t>
            </a:r>
            <a:r>
              <a:rPr lang="ru-RU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26633-2015</a:t>
            </a:r>
            <a:r>
              <a:rPr lang="ru-RU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«Бетоны тяжелые и мелкозернистые. Технические условия».</a:t>
            </a:r>
            <a:endParaRPr lang="ru-RU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ru-RU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Решение </a:t>
            </a:r>
            <a:r>
              <a:rPr lang="ru-RU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УФАС по СО № 749-З от 04.06.2015г</a:t>
            </a:r>
            <a:r>
              <a:rPr lang="ru-RU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br>
              <a:rPr lang="ru-RU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№ 0162200011815000654</a:t>
            </a:r>
            <a:r>
              <a:rPr lang="ru-RU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45720" indent="0" algn="ctr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830039"/>
              </p:ext>
            </p:extLst>
          </p:nvPr>
        </p:nvGraphicFramePr>
        <p:xfrm>
          <a:off x="683568" y="1340768"/>
          <a:ext cx="7848872" cy="1402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2074"/>
                <a:gridCol w="5276798"/>
              </a:tblGrid>
              <a:tr h="5346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товара (материала)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Дополнительные технические характеристики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46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Бетон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Требуется бетон тяжелый или мелкозернистый.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Должен соответствовать </a:t>
                      </a:r>
                      <a:r>
                        <a:rPr lang="ru-RU" sz="2000" b="1" u="sng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ГОСТ 26633-2012</a:t>
                      </a:r>
                      <a:endParaRPr lang="ru-RU" sz="2000" b="1" u="sng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649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13690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3. Несоответствие </a:t>
            </a:r>
            <a:r>
              <a:rPr lang="ru-RU" sz="24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характеристик указываемых в соответствующих регламентирующих документах, характеристикам указываемым </a:t>
            </a:r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Заказчиком</a:t>
            </a:r>
          </a:p>
          <a:p>
            <a:pPr algn="ctr"/>
            <a:endParaRPr lang="ru-RU" sz="24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indent="444500" algn="just"/>
            <a:r>
              <a:rPr lang="ru-RU" sz="24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Если </a:t>
            </a:r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показатель в Стандарте определен любым допустимым значением </a:t>
            </a:r>
            <a:r>
              <a:rPr lang="ru-RU" sz="24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от 10 до 20 </a:t>
            </a:r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единиц</a:t>
            </a:r>
            <a:r>
              <a:rPr lang="ru-RU" sz="24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, то </a:t>
            </a:r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значения, содержащиеся в </a:t>
            </a:r>
            <a:r>
              <a:rPr lang="ru-RU" sz="24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документации:</a:t>
            </a:r>
          </a:p>
          <a:p>
            <a:pPr indent="444500" algn="just"/>
            <a:endParaRPr lang="ru-RU" sz="24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Не должны превышать или уменьшать указанный в Стандарте диапазон значений (если иное не предусмотрено Стандартом), то есть значения показателей должны соответствовать Стандарту;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Инструкция </a:t>
            </a:r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по заполнению </a:t>
            </a:r>
            <a:r>
              <a:rPr lang="ru-RU" sz="24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заявки не должна противоречить Стандарту.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696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06489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4. Использование </a:t>
            </a:r>
            <a:r>
              <a:rPr lang="ru-RU" sz="24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характеристик, не относящихся к функциональным, техническим и качественным </a:t>
            </a:r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характеристикам</a:t>
            </a:r>
          </a:p>
          <a:p>
            <a:pPr algn="ctr"/>
            <a:endParaRPr lang="ru-RU" sz="2400" b="1" u="sng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Требования </a:t>
            </a:r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по срокам оказания услуг,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Требования к участникам,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Условия поставки, монтажа и наладки Товара,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Требование к документации на Товар,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Гарантия качества,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Гарантийное обслуживание, </a:t>
            </a:r>
          </a:p>
          <a:p>
            <a:endParaRPr lang="ru-RU" sz="24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indent="444500" algn="just"/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Не подпадает под действие п. 1 ч. 1 ст. 33  </a:t>
            </a:r>
            <a:r>
              <a:rPr lang="ru-RU" sz="24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Закона </a:t>
            </a:r>
            <a:br>
              <a:rPr lang="ru-RU" sz="24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о </a:t>
            </a:r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контрактной </a:t>
            </a:r>
            <a:r>
              <a:rPr lang="ru-RU" sz="24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системе. Данные требования указываются в контракте.</a:t>
            </a:r>
            <a:endParaRPr lang="ru-RU" b="1" dirty="0" smtClean="0">
              <a:latin typeface="Calibri" panose="020F0502020204030204" pitchFamily="34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410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332656"/>
            <a:ext cx="8064896" cy="744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5. Тяжелая </a:t>
            </a:r>
            <a:r>
              <a:rPr lang="ru-RU" sz="28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для восприятия </a:t>
            </a:r>
            <a:br>
              <a:rPr lang="ru-RU" sz="2800" b="1" u="sng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последовательность изложения </a:t>
            </a:r>
            <a:r>
              <a:rPr lang="ru-RU" sz="28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показателя</a:t>
            </a:r>
          </a:p>
          <a:p>
            <a:pPr algn="ctr"/>
            <a:endParaRPr lang="ru-RU" sz="2400" b="1" u="sng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2400" b="1" u="sng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spcAft>
                <a:spcPts val="576"/>
              </a:spcAft>
              <a:buFont typeface="Arial" panose="020B0604020202020204" pitchFamily="34" charset="0"/>
              <a:buChar char="•"/>
            </a:pPr>
            <a:endParaRPr lang="ru-RU" sz="2400" b="1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spcAft>
                <a:spcPts val="576"/>
              </a:spcAft>
              <a:buFont typeface="Arial" panose="020B0604020202020204" pitchFamily="34" charset="0"/>
              <a:buChar char="•"/>
            </a:pPr>
            <a:r>
              <a:rPr lang="ru-RU" sz="28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значения </a:t>
            </a:r>
            <a:r>
              <a:rPr lang="ru-RU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показателей указаны в обратном порядке </a:t>
            </a:r>
            <a:br>
              <a:rPr lang="ru-RU" sz="2800" b="1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от максимального к минимальному значению</a:t>
            </a:r>
            <a:r>
              <a:rPr lang="ru-RU" sz="28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ctr">
              <a:spcAft>
                <a:spcPts val="576"/>
              </a:spcAft>
              <a:buFont typeface="Arial" panose="020B0604020202020204" pitchFamily="34" charset="0"/>
              <a:buChar char="•"/>
            </a:pPr>
            <a:endParaRPr lang="ru-RU" sz="28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spcAft>
                <a:spcPts val="576"/>
              </a:spcAft>
              <a:buFont typeface="Arial" panose="020B0604020202020204" pitchFamily="34" charset="0"/>
              <a:buChar char="•"/>
            </a:pPr>
            <a:r>
              <a:rPr lang="ru-RU" sz="28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допускается не более 5,5 % </a:t>
            </a:r>
            <a:r>
              <a:rPr lang="ru-RU" sz="28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ru-RU" sz="28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не менее 3,5 % по массе</a:t>
            </a:r>
            <a:r>
              <a:rPr lang="ru-RU" sz="28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»;</a:t>
            </a:r>
          </a:p>
          <a:p>
            <a:pPr algn="ctr">
              <a:spcAft>
                <a:spcPts val="576"/>
              </a:spcAft>
            </a:pPr>
            <a:endParaRPr lang="ru-RU" sz="2800" b="1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576"/>
              </a:spcAft>
            </a:pPr>
            <a:r>
              <a:rPr lang="ru-RU" sz="28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допускается до 100 от 90 % по массе</a:t>
            </a:r>
            <a:r>
              <a:rPr lang="ru-RU" sz="28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2800" b="1" u="sng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84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13690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6. Установление </a:t>
            </a:r>
            <a:r>
              <a:rPr lang="ru-RU" sz="24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в документации об электронном аукционе </a:t>
            </a:r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два </a:t>
            </a:r>
            <a:r>
              <a:rPr lang="ru-RU" sz="24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раза </a:t>
            </a:r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одинаковой функциональной характеристики </a:t>
            </a:r>
            <a:r>
              <a:rPr lang="ru-RU" sz="24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предлагаемого к поставке </a:t>
            </a:r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товара</a:t>
            </a:r>
          </a:p>
          <a:p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985223"/>
              </p:ext>
            </p:extLst>
          </p:nvPr>
        </p:nvGraphicFramePr>
        <p:xfrm>
          <a:off x="395536" y="1556792"/>
          <a:ext cx="7965998" cy="4809478"/>
        </p:xfrm>
        <a:graphic>
          <a:graphicData uri="http://schemas.openxmlformats.org/drawingml/2006/table">
            <a:tbl>
              <a:tblPr firstRow="1" firstCol="1" bandRow="1"/>
              <a:tblGrid>
                <a:gridCol w="406118"/>
                <a:gridCol w="1871248"/>
                <a:gridCol w="5688632"/>
              </a:tblGrid>
              <a:tr h="2483262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Times New Roman"/>
                        </a:rPr>
                        <a:t> </a:t>
                      </a:r>
                      <a:endParaRPr lang="ru-RU" sz="1800" b="0" i="0" u="none" strike="noStrike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algn="l" rtl="0" eaLnBrk="1" fontAlgn="t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Times New Roman"/>
                        </a:rPr>
                        <a:t> </a:t>
                      </a:r>
                      <a:endParaRPr lang="ru-RU" sz="1800" b="0" i="0" u="none" strike="noStrike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algn="l" rtl="0" eaLnBrk="1" fontAlgn="t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Times New Roman"/>
                        </a:rPr>
                        <a:t>2</a:t>
                      </a:r>
                      <a:endParaRPr lang="ru-RU" sz="1800" b="0" i="0" u="none" strike="noStrike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19" marR="63919" marT="88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rtl="0" eaLnBrk="1" fontAlgn="t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i="0" u="none" strike="noStrike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algn="just" rtl="0" eaLnBrk="1" fontAlgn="t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Арочный </a:t>
                      </a:r>
                      <a:r>
                        <a:rPr lang="ru-RU" sz="1800" b="0" i="0" u="none" strike="noStrike" kern="12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металлодетектор</a:t>
                      </a:r>
                      <a:endParaRPr lang="ru-RU" sz="1800" b="0" i="0" u="none" strike="noStrike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19" marR="63919" marT="88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rtl="0" eaLnBrk="1" fontAlgn="t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2000" b="1" u="sng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Возможность обнаружения металлических предметов не менее чем от 2-х грамм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; Внешние размеры, мм: ширина не менее 900, высота не менее 2 200, глубина не менее 580; Внутренние размеры туннеля, мм: ширина не менее 760, высота не менее 2 000, глубина не менее 580. </a:t>
                      </a:r>
                      <a:r>
                        <a:rPr lang="ru-RU" sz="2000" b="1" u="sng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Возможность обнаружения металлических предметов весом не менее 2 г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.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; вероятность ложных тревог не более 2%; пропускной режим не менее 40 чел. в мин.; ширина контролируемой зоны не менее 800 мм.; наличие защиты от помех работающей оргтехники и соседствующих металлических предметов (турникетов и пр.); не менее 19 программ для различных условий работы.</a:t>
                      </a:r>
                    </a:p>
                  </a:txBody>
                  <a:tcPr marL="63919" marR="63919" marT="88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313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064896" cy="6192688"/>
          </a:xfrm>
        </p:spPr>
        <p:txBody>
          <a:bodyPr>
            <a:normAutofit/>
          </a:bodyPr>
          <a:lstStyle/>
          <a:p>
            <a:pPr marL="0" indent="444500" algn="ctr">
              <a:spcBef>
                <a:spcPts val="0"/>
              </a:spcBef>
              <a:buNone/>
            </a:pPr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7. Установление в описании объекта закупки и инструкции по заполнению заявки значения показателей, не позволяющие определить потребность заказчика</a:t>
            </a:r>
          </a:p>
          <a:p>
            <a:pPr marL="0" indent="444500" algn="ctr">
              <a:spcBef>
                <a:spcPts val="0"/>
              </a:spcBef>
              <a:buNone/>
            </a:pPr>
            <a:endParaRPr lang="ru-RU" sz="2400" u="sng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lvl="0" indent="0" algn="ctr">
              <a:spcBef>
                <a:spcPts val="0"/>
              </a:spcBef>
              <a:buNone/>
            </a:pPr>
            <a:r>
              <a:rPr lang="ru-RU" sz="24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Заказчик </a:t>
            </a:r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установил следующие требования к товару: </a:t>
            </a:r>
            <a:endParaRPr lang="ru-RU" sz="2400" b="1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lvl="0" indent="0" algn="ctr">
              <a:spcBef>
                <a:spcPts val="0"/>
              </a:spcBef>
              <a:buNone/>
            </a:pP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b="1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208954"/>
              </p:ext>
            </p:extLst>
          </p:nvPr>
        </p:nvGraphicFramePr>
        <p:xfrm>
          <a:off x="539552" y="2924944"/>
          <a:ext cx="792088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3960440"/>
              </a:tblGrid>
              <a:tr h="1368152">
                <a:tc>
                  <a:txBody>
                    <a:bodyPr/>
                    <a:lstStyle/>
                    <a:p>
                      <a:pPr algn="l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Конструкции дверей шахты</a:t>
                      </a:r>
                      <a:endParaRPr lang="ru-RU" sz="2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автоматические телескопические или автоматические распашные*</a:t>
                      </a:r>
                      <a:endParaRPr lang="ru-RU" sz="2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39552" y="5083443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Инструкция по заполнению заявки</a:t>
            </a:r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:  показатели, отмеченные знаком «*» являются </a:t>
            </a:r>
            <a:r>
              <a:rPr lang="ru-RU" sz="24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неизменными</a:t>
            </a:r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787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064896" cy="659735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Заказчик </a:t>
            </a:r>
            <a:r>
              <a:rPr lang="ru-RU" b="1" dirty="0">
                <a:latin typeface="Calibri" panose="020F0502020204030204" pitchFamily="34" charset="0"/>
                <a:cs typeface="Times New Roman" panose="02020603050405020304" pitchFamily="18" charset="0"/>
              </a:rPr>
              <a:t>установил следующие требования к товару:</a:t>
            </a:r>
          </a:p>
          <a:p>
            <a:pPr marL="45720" indent="0">
              <a:buNone/>
            </a:pPr>
            <a:endParaRPr lang="ru-RU" dirty="0" smtClean="0">
              <a:latin typeface="Calibri" panose="020F0502020204030204" pitchFamily="34" charset="0"/>
            </a:endParaRPr>
          </a:p>
          <a:p>
            <a:pPr marL="45720" indent="0">
              <a:buNone/>
            </a:pPr>
            <a:endParaRPr lang="ru-RU" dirty="0">
              <a:latin typeface="Calibri" panose="020F0502020204030204" pitchFamily="34" charset="0"/>
            </a:endParaRPr>
          </a:p>
          <a:p>
            <a:pPr marL="45720" indent="0">
              <a:buNone/>
            </a:pPr>
            <a:endParaRPr lang="ru-RU" dirty="0" smtClean="0">
              <a:latin typeface="Calibri" panose="020F0502020204030204" pitchFamily="34" charset="0"/>
            </a:endParaRPr>
          </a:p>
          <a:p>
            <a:pPr marL="45720" indent="0">
              <a:buNone/>
            </a:pPr>
            <a:endParaRPr lang="ru-RU" dirty="0">
              <a:latin typeface="Calibri" panose="020F0502020204030204" pitchFamily="34" charset="0"/>
            </a:endParaRPr>
          </a:p>
          <a:p>
            <a:pPr marL="45720" indent="0">
              <a:buNone/>
            </a:pPr>
            <a:endParaRPr lang="ru-RU" dirty="0" smtClean="0">
              <a:latin typeface="Calibri" panose="020F050202020403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Инструкция </a:t>
            </a:r>
            <a:r>
              <a:rPr lang="ru-RU" b="1" dirty="0">
                <a:latin typeface="Calibri" panose="020F0502020204030204" pitchFamily="34" charset="0"/>
                <a:cs typeface="Times New Roman" panose="02020603050405020304" pitchFamily="18" charset="0"/>
              </a:rPr>
              <a:t>по заполнению </a:t>
            </a:r>
            <a:r>
              <a:rPr lang="ru-RU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заявки: </a:t>
            </a:r>
            <a:r>
              <a:rPr lang="ru-RU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если </a:t>
            </a: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значения показателя указаны через слово </a:t>
            </a:r>
            <a:r>
              <a:rPr lang="ru-RU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b="1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или</a:t>
            </a:r>
            <a:r>
              <a:rPr lang="ru-RU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, то необходимо указать </a:t>
            </a:r>
            <a:r>
              <a:rPr lang="ru-RU" b="1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одно из указанных значений данного показателя</a:t>
            </a:r>
            <a:r>
              <a:rPr lang="ru-RU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ru-RU" altLang="ru-RU" b="1" dirty="0" smtClean="0">
              <a:latin typeface="Calibri" panose="020F0502020204030204" pitchFamily="34" charset="0"/>
              <a:ea typeface="Calibri" pitchFamily="34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altLang="ru-RU" b="1" dirty="0" smtClean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В </a:t>
            </a:r>
            <a:r>
              <a:rPr lang="ru-RU" altLang="ru-RU" b="1" dirty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заявке участника содержалось следующее предложение о товаре: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 smtClean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dirty="0" smtClean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dirty="0" smtClean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Решение УФАС по СО </a:t>
            </a:r>
            <a:r>
              <a:rPr lang="ru-RU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№ 1418-З от 10.11.2015г</a:t>
            </a:r>
            <a:r>
              <a:rPr lang="ru-RU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(№ </a:t>
            </a:r>
            <a:r>
              <a:rPr lang="ru-RU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0162200011815001701</a:t>
            </a:r>
            <a:r>
              <a:rPr lang="ru-RU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129681"/>
              </p:ext>
            </p:extLst>
          </p:nvPr>
        </p:nvGraphicFramePr>
        <p:xfrm>
          <a:off x="467544" y="764704"/>
          <a:ext cx="7848871" cy="17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1468"/>
                <a:gridCol w="1444756"/>
                <a:gridCol w="2520280"/>
                <a:gridCol w="3312367"/>
              </a:tblGrid>
              <a:tr h="495989">
                <a:tc>
                  <a:txBody>
                    <a:bodyPr/>
                    <a:lstStyle/>
                    <a:p>
                      <a:pPr marR="1651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оборудования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параметра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Значение параметра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650">
                <a:tc>
                  <a:txBody>
                    <a:bodyPr/>
                    <a:lstStyle/>
                    <a:p>
                      <a:pPr marR="1651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Видеокамера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8545">
                <a:tc>
                  <a:txBody>
                    <a:bodyPr/>
                    <a:lstStyle/>
                    <a:p>
                      <a:pPr marR="1651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2.3.3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Настройки изображения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Яркость и контраст, настраиваются </a:t>
                      </a:r>
                      <a:r>
                        <a:rPr lang="ru-RU" sz="1600" b="1" i="0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через клиентское </a:t>
                      </a:r>
                      <a:r>
                        <a:rPr lang="ru-RU" sz="1600" b="1" i="0" u="sng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ПО или </a:t>
                      </a:r>
                      <a:r>
                        <a:rPr lang="ru-RU" sz="1600" b="1" i="0" u="sng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веб-браузер</a:t>
                      </a: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459287"/>
              </p:ext>
            </p:extLst>
          </p:nvPr>
        </p:nvGraphicFramePr>
        <p:xfrm>
          <a:off x="467544" y="4221088"/>
          <a:ext cx="7920880" cy="15121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5349"/>
                <a:gridCol w="1442883"/>
                <a:gridCol w="2520280"/>
                <a:gridCol w="3312368"/>
              </a:tblGrid>
              <a:tr h="200660">
                <a:tc>
                  <a:txBody>
                    <a:bodyPr/>
                    <a:lstStyle/>
                    <a:p>
                      <a:pPr marR="1651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оборудования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параметра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Значение параметра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marR="1651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Видеокамера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763">
                <a:tc>
                  <a:txBody>
                    <a:bodyPr/>
                    <a:lstStyle/>
                    <a:p>
                      <a:pPr marR="1651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2.3.3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Настройки изображения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Яркость и контраст, настраиваются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через клиентское </a:t>
                      </a:r>
                      <a:r>
                        <a:rPr lang="ru-RU" sz="1600" b="1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ПО, </a:t>
                      </a: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веб-браузер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614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3010</TotalTime>
  <Words>1621</Words>
  <Application>Microsoft Office PowerPoint</Application>
  <PresentationFormat>Экран (4:3)</PresentationFormat>
  <Paragraphs>319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Перспектива</vt:lpstr>
      <vt:lpstr>          Обзор практики работы комиссий Департамента государственных закупок Свердловской области. Проблемы, возникающие в работе комиссий Департамента государственных закупок Свердловской области.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Примеры: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Типичные ошибки в проектах контрактов заказчиков при осуществлении закупок товаров, работ, услуг</dc:title>
  <dc:creator>Богданова М.С.</dc:creator>
  <cp:lastModifiedBy>Носенко Павел Сергеевич</cp:lastModifiedBy>
  <cp:revision>179</cp:revision>
  <dcterms:created xsi:type="dcterms:W3CDTF">2016-04-07T12:02:25Z</dcterms:created>
  <dcterms:modified xsi:type="dcterms:W3CDTF">2017-12-15T04:08:10Z</dcterms:modified>
</cp:coreProperties>
</file>