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5" r:id="rId4"/>
    <p:sldId id="264" r:id="rId5"/>
    <p:sldId id="266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464"/>
    <a:srgbClr val="69A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A34F6-B726-4CD2-B6C9-78331F30836D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4506F-5E92-403E-9720-336B5622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84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4506F-5E92-403E-9720-336B5622D5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15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17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05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06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7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7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34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5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06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62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2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AEA7-41AD-4D3D-A44B-5185135F5B89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C790-74E8-443B-866B-DC51A9AE8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82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upki.gov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zakupki.gov.ru/epz/revenue/search/result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b.nalog.ru/" TargetMode="External"/><Relationship Id="rId7" Type="http://schemas.openxmlformats.org/officeDocument/2006/relationships/hyperlink" Target="https://rmsp.nalog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s.gov.ru/pages/activity/tariffregulation/reestr-subektov-estestvennyix-monopolij.html" TargetMode="External"/><Relationship Id="rId5" Type="http://schemas.openxmlformats.org/officeDocument/2006/relationships/hyperlink" Target="https://bo.nalog.ru/" TargetMode="External"/><Relationship Id="rId4" Type="http://schemas.openxmlformats.org/officeDocument/2006/relationships/hyperlink" Target="https://zakupki.gov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782452" y="6077969"/>
            <a:ext cx="6270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358">
              <a:defRPr/>
            </a:pPr>
            <a:r>
              <a:rPr lang="ru-RU" sz="1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ru-RU" sz="16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028" y="564120"/>
            <a:ext cx="4443493" cy="966225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504862" y="1811729"/>
            <a:ext cx="11367106" cy="3789035"/>
          </a:xfrm>
          <a:prstGeom prst="roundRect">
            <a:avLst>
              <a:gd name="adj" fmla="val 50000"/>
            </a:avLst>
          </a:prstGeom>
          <a:solidFill>
            <a:srgbClr val="F0E8E5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ctr">
              <a:defRPr/>
            </a:pPr>
            <a:r>
              <a:rPr lang="ru-RU" sz="4002" dirty="0" smtClean="0">
                <a:solidFill>
                  <a:schemeClr val="tx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Актуализация </a:t>
            </a:r>
            <a:r>
              <a:rPr lang="ru-RU" sz="4002" dirty="0">
                <a:solidFill>
                  <a:schemeClr val="tx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перечней заказчиков </a:t>
            </a:r>
            <a:endParaRPr lang="ru-RU" sz="4002" dirty="0" smtClean="0">
              <a:solidFill>
                <a:schemeClr val="tx1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defRPr/>
            </a:pPr>
            <a:r>
              <a:rPr lang="ru-RU" sz="4002" dirty="0" smtClean="0">
                <a:solidFill>
                  <a:schemeClr val="tx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для </a:t>
            </a:r>
            <a:r>
              <a:rPr lang="ru-RU" sz="4002" dirty="0">
                <a:solidFill>
                  <a:schemeClr val="tx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проведения оценки </a:t>
            </a:r>
            <a:r>
              <a:rPr lang="ru-RU" sz="4002" dirty="0" smtClean="0">
                <a:solidFill>
                  <a:schemeClr val="tx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 мониторинга соответствия</a:t>
            </a:r>
            <a:endParaRPr lang="ru-RU" sz="4002" dirty="0">
              <a:solidFill>
                <a:schemeClr val="tx1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9489660" y="814604"/>
            <a:ext cx="2534411" cy="5731396"/>
          </a:xfrm>
          <a:prstGeom prst="roundRect">
            <a:avLst/>
          </a:prstGeom>
          <a:gradFill flip="none" rotWithShape="1">
            <a:gsLst>
              <a:gs pos="85000">
                <a:srgbClr val="786AAA"/>
              </a:gs>
              <a:gs pos="100000">
                <a:srgbClr val="FF6362"/>
              </a:gs>
              <a:gs pos="0">
                <a:srgbClr val="5E6BBA"/>
              </a:gs>
              <a:gs pos="0">
                <a:srgbClr val="006EF3"/>
              </a:gs>
              <a:gs pos="100000">
                <a:srgbClr val="FF6362"/>
              </a:gs>
              <a:gs pos="100000">
                <a:srgbClr val="C96879"/>
              </a:gs>
            </a:gsLst>
            <a:lin ang="10800000" scaled="1"/>
            <a:tileRect/>
          </a:gradFill>
        </p:spPr>
        <p:txBody>
          <a:bodyPr wrap="square" lIns="0" tIns="0" rIns="0" bIns="0" rtlCol="0" anchor="ctr"/>
          <a:lstStyle/>
          <a:p>
            <a:pPr marL="6983" marR="2794" algn="ctr">
              <a:lnSpc>
                <a:spcPct val="110000"/>
              </a:lnSpc>
              <a:spcBef>
                <a:spcPts val="52"/>
              </a:spcBef>
            </a:pPr>
            <a:endParaRPr lang="ru-RU" sz="1698" spc="-5">
              <a:solidFill>
                <a:prstClr val="white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9026535" y="6571925"/>
            <a:ext cx="2803963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z="1092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6757" y="2159093"/>
            <a:ext cx="2348155" cy="111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13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Хозяйственные общества</a:t>
            </a:r>
          </a:p>
          <a:p>
            <a:r>
              <a:rPr lang="ru-RU" sz="1092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- доля участия субъекта РФ,  МО в совокупности более 50%</a:t>
            </a:r>
          </a:p>
          <a:p>
            <a:r>
              <a:rPr lang="ru-RU" sz="1092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- доля участия РФ и субъекта РФ более 50%, при этом доля субъекта РФ больше доли РФ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9316" y="5448978"/>
            <a:ext cx="2310218" cy="46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13" b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Автономные учреждения</a:t>
            </a:r>
          </a:p>
          <a:p>
            <a:r>
              <a:rPr lang="ru-RU" sz="1213" b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субъекта РФ</a:t>
            </a:r>
            <a:endParaRPr lang="ru-RU" sz="1213" spc="-5" dirty="0">
              <a:solidFill>
                <a:srgbClr val="0776C3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Oval 10">
            <a:extLst>
              <a:ext uri="{FF2B5EF4-FFF2-40B4-BE49-F238E27FC236}">
                <a16:creationId xmlns="" xmlns:a16="http://schemas.microsoft.com/office/drawing/2014/main" id="{004D70DF-600D-4994-BB18-3B14EF63DFA3}"/>
              </a:ext>
            </a:extLst>
          </p:cNvPr>
          <p:cNvSpPr/>
          <p:nvPr/>
        </p:nvSpPr>
        <p:spPr>
          <a:xfrm>
            <a:off x="413362" y="2489577"/>
            <a:ext cx="300541" cy="286762"/>
          </a:xfrm>
          <a:prstGeom prst="ellipse">
            <a:avLst/>
          </a:prstGeom>
          <a:solidFill>
            <a:srgbClr val="60A07E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ru-RU" sz="1698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1</a:t>
            </a:r>
            <a:endParaRPr lang="en-ID" sz="1698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Oval 10">
            <a:extLst>
              <a:ext uri="{FF2B5EF4-FFF2-40B4-BE49-F238E27FC236}">
                <a16:creationId xmlns="" xmlns:a16="http://schemas.microsoft.com/office/drawing/2014/main" id="{004D70DF-600D-4994-BB18-3B14EF63DFA3}"/>
              </a:ext>
            </a:extLst>
          </p:cNvPr>
          <p:cNvSpPr/>
          <p:nvPr/>
        </p:nvSpPr>
        <p:spPr>
          <a:xfrm>
            <a:off x="413362" y="3658599"/>
            <a:ext cx="300541" cy="286762"/>
          </a:xfrm>
          <a:prstGeom prst="ellipse">
            <a:avLst/>
          </a:prstGeom>
          <a:solidFill>
            <a:srgbClr val="60A07E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ru-RU" sz="1698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2</a:t>
            </a:r>
            <a:endParaRPr lang="en-ID" sz="1698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object 26"/>
          <p:cNvSpPr/>
          <p:nvPr/>
        </p:nvSpPr>
        <p:spPr>
          <a:xfrm>
            <a:off x="504863" y="814604"/>
            <a:ext cx="8411813" cy="341406"/>
          </a:xfrm>
          <a:custGeom>
            <a:avLst/>
            <a:gdLst/>
            <a:ahLst/>
            <a:cxnLst/>
            <a:rect l="l" t="t" r="r" b="b"/>
            <a:pathLst>
              <a:path w="10133965" h="1521459">
                <a:moveTo>
                  <a:pt x="9373349" y="0"/>
                </a:moveTo>
                <a:lnTo>
                  <a:pt x="760615" y="0"/>
                </a:lnTo>
                <a:lnTo>
                  <a:pt x="712513" y="1496"/>
                </a:lnTo>
                <a:lnTo>
                  <a:pt x="665205" y="5926"/>
                </a:lnTo>
                <a:lnTo>
                  <a:pt x="618781" y="13200"/>
                </a:lnTo>
                <a:lnTo>
                  <a:pt x="573331" y="23230"/>
                </a:lnTo>
                <a:lnTo>
                  <a:pt x="528943" y="35926"/>
                </a:lnTo>
                <a:lnTo>
                  <a:pt x="485707" y="51199"/>
                </a:lnTo>
                <a:lnTo>
                  <a:pt x="443711" y="68960"/>
                </a:lnTo>
                <a:lnTo>
                  <a:pt x="403045" y="89120"/>
                </a:lnTo>
                <a:lnTo>
                  <a:pt x="363798" y="111589"/>
                </a:lnTo>
                <a:lnTo>
                  <a:pt x="326058" y="136280"/>
                </a:lnTo>
                <a:lnTo>
                  <a:pt x="289916" y="163101"/>
                </a:lnTo>
                <a:lnTo>
                  <a:pt x="255459" y="191965"/>
                </a:lnTo>
                <a:lnTo>
                  <a:pt x="222778" y="222783"/>
                </a:lnTo>
                <a:lnTo>
                  <a:pt x="191961" y="255465"/>
                </a:lnTo>
                <a:lnTo>
                  <a:pt x="163097" y="289921"/>
                </a:lnTo>
                <a:lnTo>
                  <a:pt x="136276" y="326064"/>
                </a:lnTo>
                <a:lnTo>
                  <a:pt x="111586" y="363804"/>
                </a:lnTo>
                <a:lnTo>
                  <a:pt x="89117" y="403051"/>
                </a:lnTo>
                <a:lnTo>
                  <a:pt x="68958" y="443717"/>
                </a:lnTo>
                <a:lnTo>
                  <a:pt x="51197" y="485712"/>
                </a:lnTo>
                <a:lnTo>
                  <a:pt x="35925" y="528948"/>
                </a:lnTo>
                <a:lnTo>
                  <a:pt x="23229" y="573335"/>
                </a:lnTo>
                <a:lnTo>
                  <a:pt x="13200" y="618785"/>
                </a:lnTo>
                <a:lnTo>
                  <a:pt x="5926" y="665207"/>
                </a:lnTo>
                <a:lnTo>
                  <a:pt x="1496" y="712514"/>
                </a:lnTo>
                <a:lnTo>
                  <a:pt x="0" y="760628"/>
                </a:lnTo>
                <a:lnTo>
                  <a:pt x="1496" y="808731"/>
                </a:lnTo>
                <a:lnTo>
                  <a:pt x="5926" y="856038"/>
                </a:lnTo>
                <a:lnTo>
                  <a:pt x="13200" y="902462"/>
                </a:lnTo>
                <a:lnTo>
                  <a:pt x="23229" y="947912"/>
                </a:lnTo>
                <a:lnTo>
                  <a:pt x="35925" y="992300"/>
                </a:lnTo>
                <a:lnTo>
                  <a:pt x="51197" y="1035536"/>
                </a:lnTo>
                <a:lnTo>
                  <a:pt x="68958" y="1077532"/>
                </a:lnTo>
                <a:lnTo>
                  <a:pt x="89117" y="1118198"/>
                </a:lnTo>
                <a:lnTo>
                  <a:pt x="111586" y="1157445"/>
                </a:lnTo>
                <a:lnTo>
                  <a:pt x="136276" y="1195185"/>
                </a:lnTo>
                <a:lnTo>
                  <a:pt x="163097" y="1231327"/>
                </a:lnTo>
                <a:lnTo>
                  <a:pt x="191961" y="1265784"/>
                </a:lnTo>
                <a:lnTo>
                  <a:pt x="222778" y="1298465"/>
                </a:lnTo>
                <a:lnTo>
                  <a:pt x="255459" y="1329282"/>
                </a:lnTo>
                <a:lnTo>
                  <a:pt x="289916" y="1358146"/>
                </a:lnTo>
                <a:lnTo>
                  <a:pt x="326058" y="1384967"/>
                </a:lnTo>
                <a:lnTo>
                  <a:pt x="363798" y="1409657"/>
                </a:lnTo>
                <a:lnTo>
                  <a:pt x="403045" y="1432126"/>
                </a:lnTo>
                <a:lnTo>
                  <a:pt x="443711" y="1452285"/>
                </a:lnTo>
                <a:lnTo>
                  <a:pt x="485707" y="1470046"/>
                </a:lnTo>
                <a:lnTo>
                  <a:pt x="528943" y="1485318"/>
                </a:lnTo>
                <a:lnTo>
                  <a:pt x="573331" y="1498014"/>
                </a:lnTo>
                <a:lnTo>
                  <a:pt x="618781" y="1508043"/>
                </a:lnTo>
                <a:lnTo>
                  <a:pt x="665205" y="1515317"/>
                </a:lnTo>
                <a:lnTo>
                  <a:pt x="712513" y="1519747"/>
                </a:lnTo>
                <a:lnTo>
                  <a:pt x="760615" y="1521244"/>
                </a:lnTo>
                <a:lnTo>
                  <a:pt x="9373349" y="1521244"/>
                </a:lnTo>
                <a:lnTo>
                  <a:pt x="9421451" y="1519747"/>
                </a:lnTo>
                <a:lnTo>
                  <a:pt x="9468759" y="1515317"/>
                </a:lnTo>
                <a:lnTo>
                  <a:pt x="9515183" y="1508043"/>
                </a:lnTo>
                <a:lnTo>
                  <a:pt x="9560633" y="1498014"/>
                </a:lnTo>
                <a:lnTo>
                  <a:pt x="9605021" y="1485318"/>
                </a:lnTo>
                <a:lnTo>
                  <a:pt x="9648257" y="1470046"/>
                </a:lnTo>
                <a:lnTo>
                  <a:pt x="9690253" y="1452285"/>
                </a:lnTo>
                <a:lnTo>
                  <a:pt x="9730919" y="1432126"/>
                </a:lnTo>
                <a:lnTo>
                  <a:pt x="9770166" y="1409657"/>
                </a:lnTo>
                <a:lnTo>
                  <a:pt x="9807906" y="1384967"/>
                </a:lnTo>
                <a:lnTo>
                  <a:pt x="9844048" y="1358146"/>
                </a:lnTo>
                <a:lnTo>
                  <a:pt x="9878505" y="1329282"/>
                </a:lnTo>
                <a:lnTo>
                  <a:pt x="9911186" y="1298465"/>
                </a:lnTo>
                <a:lnTo>
                  <a:pt x="9942003" y="1265784"/>
                </a:lnTo>
                <a:lnTo>
                  <a:pt x="9970867" y="1231327"/>
                </a:lnTo>
                <a:lnTo>
                  <a:pt x="9997688" y="1195185"/>
                </a:lnTo>
                <a:lnTo>
                  <a:pt x="10022378" y="1157445"/>
                </a:lnTo>
                <a:lnTo>
                  <a:pt x="10044847" y="1118198"/>
                </a:lnTo>
                <a:lnTo>
                  <a:pt x="10065006" y="1077532"/>
                </a:lnTo>
                <a:lnTo>
                  <a:pt x="10082767" y="1035536"/>
                </a:lnTo>
                <a:lnTo>
                  <a:pt x="10098039" y="992300"/>
                </a:lnTo>
                <a:lnTo>
                  <a:pt x="10110735" y="947912"/>
                </a:lnTo>
                <a:lnTo>
                  <a:pt x="10120764" y="902462"/>
                </a:lnTo>
                <a:lnTo>
                  <a:pt x="10128038" y="856038"/>
                </a:lnTo>
                <a:lnTo>
                  <a:pt x="10132468" y="808731"/>
                </a:lnTo>
                <a:lnTo>
                  <a:pt x="10133965" y="760615"/>
                </a:lnTo>
                <a:lnTo>
                  <a:pt x="10132468" y="712514"/>
                </a:lnTo>
                <a:lnTo>
                  <a:pt x="10128038" y="665207"/>
                </a:lnTo>
                <a:lnTo>
                  <a:pt x="10120764" y="618785"/>
                </a:lnTo>
                <a:lnTo>
                  <a:pt x="10110735" y="573335"/>
                </a:lnTo>
                <a:lnTo>
                  <a:pt x="10098039" y="528948"/>
                </a:lnTo>
                <a:lnTo>
                  <a:pt x="10082767" y="485712"/>
                </a:lnTo>
                <a:lnTo>
                  <a:pt x="10065006" y="443717"/>
                </a:lnTo>
                <a:lnTo>
                  <a:pt x="10044847" y="403051"/>
                </a:lnTo>
                <a:lnTo>
                  <a:pt x="10022378" y="363804"/>
                </a:lnTo>
                <a:lnTo>
                  <a:pt x="9997688" y="326064"/>
                </a:lnTo>
                <a:lnTo>
                  <a:pt x="9970867" y="289921"/>
                </a:lnTo>
                <a:lnTo>
                  <a:pt x="9942003" y="255465"/>
                </a:lnTo>
                <a:lnTo>
                  <a:pt x="9911186" y="222783"/>
                </a:lnTo>
                <a:lnTo>
                  <a:pt x="9878505" y="191965"/>
                </a:lnTo>
                <a:lnTo>
                  <a:pt x="9844048" y="163101"/>
                </a:lnTo>
                <a:lnTo>
                  <a:pt x="9807906" y="136280"/>
                </a:lnTo>
                <a:lnTo>
                  <a:pt x="9770166" y="111589"/>
                </a:lnTo>
                <a:lnTo>
                  <a:pt x="9730919" y="89120"/>
                </a:lnTo>
                <a:lnTo>
                  <a:pt x="9690253" y="68960"/>
                </a:lnTo>
                <a:lnTo>
                  <a:pt x="9648257" y="51199"/>
                </a:lnTo>
                <a:lnTo>
                  <a:pt x="9605021" y="35926"/>
                </a:lnTo>
                <a:lnTo>
                  <a:pt x="9560633" y="23230"/>
                </a:lnTo>
                <a:lnTo>
                  <a:pt x="9515183" y="13200"/>
                </a:lnTo>
                <a:lnTo>
                  <a:pt x="9468759" y="5926"/>
                </a:lnTo>
                <a:lnTo>
                  <a:pt x="9421451" y="1496"/>
                </a:lnTo>
                <a:lnTo>
                  <a:pt x="9373349" y="0"/>
                </a:lnTo>
                <a:close/>
              </a:path>
            </a:pathLst>
          </a:custGeom>
          <a:gradFill flip="none" rotWithShape="1">
            <a:gsLst>
              <a:gs pos="38520">
                <a:srgbClr val="786AAA"/>
              </a:gs>
              <a:gs pos="70256">
                <a:srgbClr val="FF6362"/>
              </a:gs>
              <a:gs pos="33000">
                <a:srgbClr val="5E6BBA"/>
              </a:gs>
              <a:gs pos="11000">
                <a:srgbClr val="006EF3"/>
              </a:gs>
              <a:gs pos="89000">
                <a:srgbClr val="FF6362"/>
              </a:gs>
              <a:gs pos="56000">
                <a:srgbClr val="C96879"/>
              </a:gs>
            </a:gsLst>
            <a:lin ang="10800000" scaled="1"/>
            <a:tileRect/>
          </a:gradFill>
        </p:spPr>
        <p:txBody>
          <a:bodyPr wrap="square" lIns="0" tIns="0" rIns="0" bIns="0" rtlCol="0" anchor="ctr"/>
          <a:lstStyle/>
          <a:p>
            <a:pPr marL="6983" marR="2794" algn="ctr">
              <a:lnSpc>
                <a:spcPct val="110000"/>
              </a:lnSpc>
              <a:spcBef>
                <a:spcPts val="52"/>
              </a:spcBef>
              <a:defRPr/>
            </a:pPr>
            <a:r>
              <a:rPr lang="ru-RU" sz="1698" spc="-5" dirty="0">
                <a:solidFill>
                  <a:prstClr val="white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Постановление Правительства РФ </a:t>
            </a:r>
            <a:r>
              <a:rPr lang="ru-RU" sz="1698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от 29.10.2015 № </a:t>
            </a:r>
            <a:r>
              <a:rPr lang="ru-RU" sz="1698" spc="-5" dirty="0">
                <a:solidFill>
                  <a:prstClr val="white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1169 </a:t>
            </a:r>
            <a:endParaRPr lang="ru-RU" sz="1698" spc="-5" dirty="0">
              <a:solidFill>
                <a:prstClr val="white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4384894" y="1196041"/>
            <a:ext cx="325875" cy="315631"/>
          </a:xfrm>
          <a:prstGeom prst="downArrow">
            <a:avLst/>
          </a:prstGeom>
          <a:solidFill>
            <a:srgbClr val="006EF3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gradFill flip="none" rotWithShape="1">
                <a:gsLst>
                  <a:gs pos="0">
                    <a:prstClr val="white">
                      <a:shade val="30000"/>
                      <a:satMod val="115000"/>
                    </a:prstClr>
                  </a:gs>
                  <a:gs pos="50000">
                    <a:prstClr val="white">
                      <a:shade val="67500"/>
                      <a:satMod val="115000"/>
                    </a:prstClr>
                  </a:gs>
                  <a:gs pos="100000">
                    <a:prstClr val="white">
                      <a:shade val="100000"/>
                      <a:satMod val="115000"/>
                    </a:prstClr>
                  </a:gs>
                </a:gsLst>
                <a:lin ang="8100000" scaled="1"/>
                <a:tileRect/>
              </a:gra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07765" y="1562838"/>
            <a:ext cx="3106475" cy="738664"/>
          </a:xfrm>
          <a:prstGeom prst="rect">
            <a:avLst/>
          </a:prstGeom>
          <a:gradFill>
            <a:gsLst>
              <a:gs pos="6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ОЦЕНКА</a:t>
            </a:r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:</a:t>
            </a:r>
          </a:p>
          <a:p>
            <a:r>
              <a:rPr lang="ru-RU" sz="1400" b="1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Распоряжение </a:t>
            </a: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Правительства </a:t>
            </a:r>
            <a:r>
              <a:rPr lang="ru-RU" sz="1400" b="1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РФ от 19.04.2016 № </a:t>
            </a: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717-р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91854" y="1562838"/>
            <a:ext cx="1966437" cy="738664"/>
          </a:xfrm>
          <a:prstGeom prst="rect">
            <a:avLst/>
          </a:prstGeom>
          <a:gradFill>
            <a:gsLst>
              <a:gs pos="6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МОНИТОРИНГ</a:t>
            </a:r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: </a:t>
            </a:r>
          </a:p>
          <a:p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НПА </a:t>
            </a:r>
            <a:r>
              <a:rPr lang="ru-RU" sz="1400" b="1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</a:t>
            </a: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требуется</a:t>
            </a:r>
          </a:p>
          <a:p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9" name="object 20"/>
          <p:cNvSpPr txBox="1"/>
          <p:nvPr/>
        </p:nvSpPr>
        <p:spPr>
          <a:xfrm>
            <a:off x="346386" y="189182"/>
            <a:ext cx="10203540" cy="525311"/>
          </a:xfrm>
          <a:prstGeom prst="rect">
            <a:avLst/>
          </a:prstGeom>
        </p:spPr>
        <p:txBody>
          <a:bodyPr vert="horz" wrap="square" lIns="0" tIns="58141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lang="ru-RU" sz="3032" spc="-9" dirty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Критерии для оценки и мониторинга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36757" y="3278374"/>
            <a:ext cx="2292777" cy="106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13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Субъекты естественных монополий и ОРВД </a:t>
            </a:r>
            <a:r>
              <a:rPr lang="ru-RU" sz="970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в сфере электро-, тепло-, газо-, водоснабжения, водоотведения, очистки сточных вод, обращения с ТКО</a:t>
            </a:r>
          </a:p>
        </p:txBody>
      </p:sp>
      <p:sp>
        <p:nvSpPr>
          <p:cNvPr id="18" name="Oval 10">
            <a:extLst>
              <a:ext uri="{FF2B5EF4-FFF2-40B4-BE49-F238E27FC236}">
                <a16:creationId xmlns="" xmlns:a16="http://schemas.microsoft.com/office/drawing/2014/main" id="{004D70DF-600D-4994-BB18-3B14EF63DFA3}"/>
              </a:ext>
            </a:extLst>
          </p:cNvPr>
          <p:cNvSpPr/>
          <p:nvPr/>
        </p:nvSpPr>
        <p:spPr>
          <a:xfrm>
            <a:off x="413362" y="4498541"/>
            <a:ext cx="300541" cy="286762"/>
          </a:xfrm>
          <a:prstGeom prst="ellipse">
            <a:avLst/>
          </a:prstGeom>
          <a:solidFill>
            <a:srgbClr val="60A07E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ru-RU" sz="1698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3</a:t>
            </a:r>
            <a:endParaRPr lang="en-ID" sz="1698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6757" y="4520609"/>
            <a:ext cx="2292777" cy="46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13" b="1" i="1" spc="-5" dirty="0" err="1" smtClean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Хоз.общ-ва</a:t>
            </a:r>
            <a:r>
              <a:rPr lang="ru-RU" sz="1213" b="1" i="1" spc="-5" dirty="0" smtClean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 - «дочки</a:t>
            </a:r>
            <a:r>
              <a:rPr lang="ru-RU" sz="1213" b="1" i="1" spc="-5" dirty="0">
                <a:solidFill>
                  <a:srgbClr val="0776C3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» и «внучки» п.1 и п.2</a:t>
            </a:r>
          </a:p>
        </p:txBody>
      </p:sp>
      <p:sp>
        <p:nvSpPr>
          <p:cNvPr id="20" name="Oval 10">
            <a:extLst>
              <a:ext uri="{FF2B5EF4-FFF2-40B4-BE49-F238E27FC236}">
                <a16:creationId xmlns="" xmlns:a16="http://schemas.microsoft.com/office/drawing/2014/main" id="{004D70DF-600D-4994-BB18-3B14EF63DFA3}"/>
              </a:ext>
            </a:extLst>
          </p:cNvPr>
          <p:cNvSpPr/>
          <p:nvPr/>
        </p:nvSpPr>
        <p:spPr>
          <a:xfrm>
            <a:off x="413362" y="5520229"/>
            <a:ext cx="300541" cy="286762"/>
          </a:xfrm>
          <a:prstGeom prst="ellipse">
            <a:avLst/>
          </a:prstGeom>
          <a:solidFill>
            <a:srgbClr val="60A07E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ru-RU" sz="1698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4</a:t>
            </a:r>
            <a:endParaRPr lang="en-ID" sz="1698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374804" y="2352668"/>
            <a:ext cx="2135982" cy="2410567"/>
          </a:xfrm>
          <a:prstGeom prst="roundRect">
            <a:avLst>
              <a:gd name="adj" fmla="val 29553"/>
            </a:avLst>
          </a:prstGeom>
          <a:solidFill>
            <a:srgbClr val="FF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13" b="1" i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Годовой объем </a:t>
            </a:r>
            <a:r>
              <a:rPr lang="ru-RU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выручки за прошлый год</a:t>
            </a:r>
          </a:p>
          <a:p>
            <a:r>
              <a:rPr lang="en-US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(для кредитных организаций – величина активов) </a:t>
            </a:r>
            <a:r>
              <a:rPr lang="ru-RU" sz="1213" b="1" u="sng" spc="-5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БОЛЕЕ </a:t>
            </a:r>
            <a:r>
              <a:rPr lang="ru-RU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500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млн руб.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397681" y="5231102"/>
            <a:ext cx="2135982" cy="1201401"/>
          </a:xfrm>
          <a:prstGeom prst="roundRect">
            <a:avLst>
              <a:gd name="adj" fmla="val 50000"/>
            </a:avLst>
          </a:prstGeom>
          <a:solidFill>
            <a:srgbClr val="FF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Объем договоров </a:t>
            </a:r>
            <a:r>
              <a:rPr lang="ru-RU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за прошлый год</a:t>
            </a:r>
            <a:r>
              <a:rPr lang="en-US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213" b="1" u="sng" spc="-5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БОЛЕЕ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250 </a:t>
            </a:r>
            <a:r>
              <a:rPr lang="ru-RU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млн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руб.</a:t>
            </a:r>
            <a:endParaRPr lang="ru-RU" sz="1213" spc="-5" dirty="0">
              <a:solidFill>
                <a:prstClr val="white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414241" y="2352668"/>
            <a:ext cx="2135982" cy="2410568"/>
          </a:xfrm>
          <a:prstGeom prst="roundRect">
            <a:avLst>
              <a:gd name="adj" fmla="val 27906"/>
            </a:avLst>
          </a:prstGeom>
          <a:solidFill>
            <a:srgbClr val="69A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13" b="1" i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Годовой объем выручки</a:t>
            </a:r>
            <a:r>
              <a:rPr lang="en-US" sz="1213" b="1" i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за прошлый год</a:t>
            </a:r>
          </a:p>
          <a:p>
            <a:r>
              <a:rPr lang="ru-RU" sz="1213" b="1" i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sz="1213" b="1" i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для кредитных организаций – величина активов) </a:t>
            </a:r>
            <a:r>
              <a:rPr lang="ru-RU" sz="1213" b="1" u="sng" spc="-5" dirty="0" smtClean="0">
                <a:solidFill>
                  <a:prstClr val="black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МЕНЕЕ </a:t>
            </a:r>
            <a:r>
              <a:rPr lang="ru-RU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500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млн руб. 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414241" y="5231102"/>
            <a:ext cx="2135982" cy="1201401"/>
          </a:xfrm>
          <a:prstGeom prst="roundRect">
            <a:avLst>
              <a:gd name="adj" fmla="val 50000"/>
            </a:avLst>
          </a:prstGeom>
          <a:solidFill>
            <a:srgbClr val="69A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13" b="1" i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Объем договоров за прошлый год </a:t>
            </a:r>
            <a:r>
              <a:rPr lang="ru-RU" sz="1213" b="1" u="sng" spc="-5" dirty="0" smtClean="0">
                <a:solidFill>
                  <a:prstClr val="black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МЕНЕЕ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250 </a:t>
            </a:r>
            <a:r>
              <a:rPr lang="ru-RU" sz="1213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млн </a:t>
            </a:r>
            <a:r>
              <a:rPr lang="ru-RU" sz="1213" b="1" spc="-5" dirty="0">
                <a:solidFill>
                  <a:prstClr val="white"/>
                </a:solidFill>
                <a:latin typeface="Century Gothic" panose="020B0502020202020204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руб.</a:t>
            </a:r>
            <a:endParaRPr lang="ru-RU" sz="1213" spc="-5" dirty="0">
              <a:solidFill>
                <a:prstClr val="white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0144" y="4981882"/>
            <a:ext cx="8626391" cy="307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3802" y="1198607"/>
            <a:ext cx="336422" cy="3216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651814" y="887229"/>
            <a:ext cx="241723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НЕ подлежат оценке и мониторингу:</a:t>
            </a:r>
          </a:p>
          <a:p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1) Заказчик - МСП</a:t>
            </a:r>
          </a:p>
          <a:p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!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Если прислал письмо об использовании права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п.2 ПП РФ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№1352</a:t>
            </a:r>
            <a:endParaRPr lang="en-US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ru-RU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2) Вновь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зарегистрированные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Заказчики до 1 января следующего года.</a:t>
            </a:r>
            <a:endParaRPr lang="en-US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ru-RU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3) Не субъекты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Закона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№223-ФЗ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часть 2.1 ст.1 Закона №223-ФЗ)</a:t>
            </a:r>
            <a:endParaRPr lang="en-US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ru-RU" sz="14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4) Нарушители по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размещению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ГО и (или) квоты за прошлый 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год</a:t>
            </a:r>
          </a:p>
          <a:p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  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 </a:t>
            </a: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1.02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по </a:t>
            </a: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31.12 </a:t>
            </a:r>
          </a:p>
          <a:p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</a:t>
            </a:r>
            <a:r>
              <a:rPr lang="ru-RU" sz="14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письмо Минфина России от 05.10.2023 №24-07-09/94593)</a:t>
            </a:r>
            <a:endParaRPr lang="ru-RU" sz="1400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3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 txBox="1">
            <a:spLocks/>
          </p:cNvSpPr>
          <p:nvPr/>
        </p:nvSpPr>
        <p:spPr>
          <a:xfrm>
            <a:off x="8778053" y="6377941"/>
            <a:ext cx="2803963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z="1092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object 26"/>
          <p:cNvSpPr/>
          <p:nvPr/>
        </p:nvSpPr>
        <p:spPr>
          <a:xfrm>
            <a:off x="603183" y="1275614"/>
            <a:ext cx="8411813" cy="623004"/>
          </a:xfrm>
          <a:custGeom>
            <a:avLst/>
            <a:gdLst/>
            <a:ahLst/>
            <a:cxnLst/>
            <a:rect l="l" t="t" r="r" b="b"/>
            <a:pathLst>
              <a:path w="10133965" h="1521459">
                <a:moveTo>
                  <a:pt x="9373349" y="0"/>
                </a:moveTo>
                <a:lnTo>
                  <a:pt x="760615" y="0"/>
                </a:lnTo>
                <a:lnTo>
                  <a:pt x="712513" y="1496"/>
                </a:lnTo>
                <a:lnTo>
                  <a:pt x="665205" y="5926"/>
                </a:lnTo>
                <a:lnTo>
                  <a:pt x="618781" y="13200"/>
                </a:lnTo>
                <a:lnTo>
                  <a:pt x="573331" y="23230"/>
                </a:lnTo>
                <a:lnTo>
                  <a:pt x="528943" y="35926"/>
                </a:lnTo>
                <a:lnTo>
                  <a:pt x="485707" y="51199"/>
                </a:lnTo>
                <a:lnTo>
                  <a:pt x="443711" y="68960"/>
                </a:lnTo>
                <a:lnTo>
                  <a:pt x="403045" y="89120"/>
                </a:lnTo>
                <a:lnTo>
                  <a:pt x="363798" y="111589"/>
                </a:lnTo>
                <a:lnTo>
                  <a:pt x="326058" y="136280"/>
                </a:lnTo>
                <a:lnTo>
                  <a:pt x="289916" y="163101"/>
                </a:lnTo>
                <a:lnTo>
                  <a:pt x="255459" y="191965"/>
                </a:lnTo>
                <a:lnTo>
                  <a:pt x="222778" y="222783"/>
                </a:lnTo>
                <a:lnTo>
                  <a:pt x="191961" y="255465"/>
                </a:lnTo>
                <a:lnTo>
                  <a:pt x="163097" y="289921"/>
                </a:lnTo>
                <a:lnTo>
                  <a:pt x="136276" y="326064"/>
                </a:lnTo>
                <a:lnTo>
                  <a:pt x="111586" y="363804"/>
                </a:lnTo>
                <a:lnTo>
                  <a:pt x="89117" y="403051"/>
                </a:lnTo>
                <a:lnTo>
                  <a:pt x="68958" y="443717"/>
                </a:lnTo>
                <a:lnTo>
                  <a:pt x="51197" y="485712"/>
                </a:lnTo>
                <a:lnTo>
                  <a:pt x="35925" y="528948"/>
                </a:lnTo>
                <a:lnTo>
                  <a:pt x="23229" y="573335"/>
                </a:lnTo>
                <a:lnTo>
                  <a:pt x="13200" y="618785"/>
                </a:lnTo>
                <a:lnTo>
                  <a:pt x="5926" y="665207"/>
                </a:lnTo>
                <a:lnTo>
                  <a:pt x="1496" y="712514"/>
                </a:lnTo>
                <a:lnTo>
                  <a:pt x="0" y="760628"/>
                </a:lnTo>
                <a:lnTo>
                  <a:pt x="1496" y="808731"/>
                </a:lnTo>
                <a:lnTo>
                  <a:pt x="5926" y="856038"/>
                </a:lnTo>
                <a:lnTo>
                  <a:pt x="13200" y="902462"/>
                </a:lnTo>
                <a:lnTo>
                  <a:pt x="23229" y="947912"/>
                </a:lnTo>
                <a:lnTo>
                  <a:pt x="35925" y="992300"/>
                </a:lnTo>
                <a:lnTo>
                  <a:pt x="51197" y="1035536"/>
                </a:lnTo>
                <a:lnTo>
                  <a:pt x="68958" y="1077532"/>
                </a:lnTo>
                <a:lnTo>
                  <a:pt x="89117" y="1118198"/>
                </a:lnTo>
                <a:lnTo>
                  <a:pt x="111586" y="1157445"/>
                </a:lnTo>
                <a:lnTo>
                  <a:pt x="136276" y="1195185"/>
                </a:lnTo>
                <a:lnTo>
                  <a:pt x="163097" y="1231327"/>
                </a:lnTo>
                <a:lnTo>
                  <a:pt x="191961" y="1265784"/>
                </a:lnTo>
                <a:lnTo>
                  <a:pt x="222778" y="1298465"/>
                </a:lnTo>
                <a:lnTo>
                  <a:pt x="255459" y="1329282"/>
                </a:lnTo>
                <a:lnTo>
                  <a:pt x="289916" y="1358146"/>
                </a:lnTo>
                <a:lnTo>
                  <a:pt x="326058" y="1384967"/>
                </a:lnTo>
                <a:lnTo>
                  <a:pt x="363798" y="1409657"/>
                </a:lnTo>
                <a:lnTo>
                  <a:pt x="403045" y="1432126"/>
                </a:lnTo>
                <a:lnTo>
                  <a:pt x="443711" y="1452285"/>
                </a:lnTo>
                <a:lnTo>
                  <a:pt x="485707" y="1470046"/>
                </a:lnTo>
                <a:lnTo>
                  <a:pt x="528943" y="1485318"/>
                </a:lnTo>
                <a:lnTo>
                  <a:pt x="573331" y="1498014"/>
                </a:lnTo>
                <a:lnTo>
                  <a:pt x="618781" y="1508043"/>
                </a:lnTo>
                <a:lnTo>
                  <a:pt x="665205" y="1515317"/>
                </a:lnTo>
                <a:lnTo>
                  <a:pt x="712513" y="1519747"/>
                </a:lnTo>
                <a:lnTo>
                  <a:pt x="760615" y="1521244"/>
                </a:lnTo>
                <a:lnTo>
                  <a:pt x="9373349" y="1521244"/>
                </a:lnTo>
                <a:lnTo>
                  <a:pt x="9421451" y="1519747"/>
                </a:lnTo>
                <a:lnTo>
                  <a:pt x="9468759" y="1515317"/>
                </a:lnTo>
                <a:lnTo>
                  <a:pt x="9515183" y="1508043"/>
                </a:lnTo>
                <a:lnTo>
                  <a:pt x="9560633" y="1498014"/>
                </a:lnTo>
                <a:lnTo>
                  <a:pt x="9605021" y="1485318"/>
                </a:lnTo>
                <a:lnTo>
                  <a:pt x="9648257" y="1470046"/>
                </a:lnTo>
                <a:lnTo>
                  <a:pt x="9690253" y="1452285"/>
                </a:lnTo>
                <a:lnTo>
                  <a:pt x="9730919" y="1432126"/>
                </a:lnTo>
                <a:lnTo>
                  <a:pt x="9770166" y="1409657"/>
                </a:lnTo>
                <a:lnTo>
                  <a:pt x="9807906" y="1384967"/>
                </a:lnTo>
                <a:lnTo>
                  <a:pt x="9844048" y="1358146"/>
                </a:lnTo>
                <a:lnTo>
                  <a:pt x="9878505" y="1329282"/>
                </a:lnTo>
                <a:lnTo>
                  <a:pt x="9911186" y="1298465"/>
                </a:lnTo>
                <a:lnTo>
                  <a:pt x="9942003" y="1265784"/>
                </a:lnTo>
                <a:lnTo>
                  <a:pt x="9970867" y="1231327"/>
                </a:lnTo>
                <a:lnTo>
                  <a:pt x="9997688" y="1195185"/>
                </a:lnTo>
                <a:lnTo>
                  <a:pt x="10022378" y="1157445"/>
                </a:lnTo>
                <a:lnTo>
                  <a:pt x="10044847" y="1118198"/>
                </a:lnTo>
                <a:lnTo>
                  <a:pt x="10065006" y="1077532"/>
                </a:lnTo>
                <a:lnTo>
                  <a:pt x="10082767" y="1035536"/>
                </a:lnTo>
                <a:lnTo>
                  <a:pt x="10098039" y="992300"/>
                </a:lnTo>
                <a:lnTo>
                  <a:pt x="10110735" y="947912"/>
                </a:lnTo>
                <a:lnTo>
                  <a:pt x="10120764" y="902462"/>
                </a:lnTo>
                <a:lnTo>
                  <a:pt x="10128038" y="856038"/>
                </a:lnTo>
                <a:lnTo>
                  <a:pt x="10132468" y="808731"/>
                </a:lnTo>
                <a:lnTo>
                  <a:pt x="10133965" y="760615"/>
                </a:lnTo>
                <a:lnTo>
                  <a:pt x="10132468" y="712514"/>
                </a:lnTo>
                <a:lnTo>
                  <a:pt x="10128038" y="665207"/>
                </a:lnTo>
                <a:lnTo>
                  <a:pt x="10120764" y="618785"/>
                </a:lnTo>
                <a:lnTo>
                  <a:pt x="10110735" y="573335"/>
                </a:lnTo>
                <a:lnTo>
                  <a:pt x="10098039" y="528948"/>
                </a:lnTo>
                <a:lnTo>
                  <a:pt x="10082767" y="485712"/>
                </a:lnTo>
                <a:lnTo>
                  <a:pt x="10065006" y="443717"/>
                </a:lnTo>
                <a:lnTo>
                  <a:pt x="10044847" y="403051"/>
                </a:lnTo>
                <a:lnTo>
                  <a:pt x="10022378" y="363804"/>
                </a:lnTo>
                <a:lnTo>
                  <a:pt x="9997688" y="326064"/>
                </a:lnTo>
                <a:lnTo>
                  <a:pt x="9970867" y="289921"/>
                </a:lnTo>
                <a:lnTo>
                  <a:pt x="9942003" y="255465"/>
                </a:lnTo>
                <a:lnTo>
                  <a:pt x="9911186" y="222783"/>
                </a:lnTo>
                <a:lnTo>
                  <a:pt x="9878505" y="191965"/>
                </a:lnTo>
                <a:lnTo>
                  <a:pt x="9844048" y="163101"/>
                </a:lnTo>
                <a:lnTo>
                  <a:pt x="9807906" y="136280"/>
                </a:lnTo>
                <a:lnTo>
                  <a:pt x="9770166" y="111589"/>
                </a:lnTo>
                <a:lnTo>
                  <a:pt x="9730919" y="89120"/>
                </a:lnTo>
                <a:lnTo>
                  <a:pt x="9690253" y="68960"/>
                </a:lnTo>
                <a:lnTo>
                  <a:pt x="9648257" y="51199"/>
                </a:lnTo>
                <a:lnTo>
                  <a:pt x="9605021" y="35926"/>
                </a:lnTo>
                <a:lnTo>
                  <a:pt x="9560633" y="23230"/>
                </a:lnTo>
                <a:lnTo>
                  <a:pt x="9515183" y="13200"/>
                </a:lnTo>
                <a:lnTo>
                  <a:pt x="9468759" y="5926"/>
                </a:lnTo>
                <a:lnTo>
                  <a:pt x="9421451" y="1496"/>
                </a:lnTo>
                <a:lnTo>
                  <a:pt x="9373349" y="0"/>
                </a:lnTo>
                <a:close/>
              </a:path>
            </a:pathLst>
          </a:custGeom>
          <a:gradFill flip="none" rotWithShape="1">
            <a:gsLst>
              <a:gs pos="38520">
                <a:srgbClr val="786AAA"/>
              </a:gs>
              <a:gs pos="70256">
                <a:srgbClr val="FF6362"/>
              </a:gs>
              <a:gs pos="33000">
                <a:srgbClr val="5E6BBA"/>
              </a:gs>
              <a:gs pos="11000">
                <a:srgbClr val="006EF3"/>
              </a:gs>
              <a:gs pos="89000">
                <a:srgbClr val="FF6362"/>
              </a:gs>
              <a:gs pos="56000">
                <a:srgbClr val="C96879"/>
              </a:gs>
            </a:gsLst>
            <a:lin ang="10800000" scaled="1"/>
            <a:tileRect/>
          </a:gradFill>
        </p:spPr>
        <p:txBody>
          <a:bodyPr wrap="square" lIns="0" tIns="0" rIns="0" bIns="0" rtlCol="0" anchor="ctr"/>
          <a:lstStyle/>
          <a:p>
            <a:pPr marL="6983" marR="2794" algn="ctr">
              <a:lnSpc>
                <a:spcPct val="110000"/>
              </a:lnSpc>
              <a:spcBef>
                <a:spcPts val="52"/>
              </a:spcBef>
              <a:defRPr/>
            </a:pPr>
            <a:r>
              <a:rPr lang="ru-RU" sz="2400" b="1" dirty="0">
                <a:solidFill>
                  <a:schemeClr val="bg1"/>
                </a:solidFill>
              </a:rPr>
              <a:t>Ч</a:t>
            </a:r>
            <a:r>
              <a:rPr lang="ru-RU" sz="2400" b="1" dirty="0" smtClean="0">
                <a:solidFill>
                  <a:schemeClr val="bg1"/>
                </a:solidFill>
              </a:rPr>
              <a:t>асть 2.1 </a:t>
            </a:r>
            <a:r>
              <a:rPr lang="ru-RU" sz="2400" b="1" dirty="0">
                <a:solidFill>
                  <a:schemeClr val="bg1"/>
                </a:solidFill>
              </a:rPr>
              <a:t>статьи 1 </a:t>
            </a:r>
            <a:r>
              <a:rPr lang="ru-RU" sz="2400" b="1" dirty="0" smtClean="0">
                <a:solidFill>
                  <a:schemeClr val="bg1"/>
                </a:solidFill>
              </a:rPr>
              <a:t>Закона № 223-ФЗ </a:t>
            </a:r>
            <a:r>
              <a:rPr lang="ru-RU" sz="2400" b="1" dirty="0" smtClean="0">
                <a:solidFill>
                  <a:schemeClr val="bg1"/>
                </a:solidFill>
              </a:rPr>
              <a:t>от 18.07.2011 </a:t>
            </a:r>
            <a:endParaRPr lang="ru-RU" sz="2400" b="1" spc="-5" dirty="0">
              <a:solidFill>
                <a:schemeClr val="bg1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50279" y="2034740"/>
            <a:ext cx="4717619" cy="46166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СЕМ И ОРВД</a:t>
            </a:r>
            <a:endParaRPr lang="ru-RU" sz="2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9" name="object 20"/>
          <p:cNvSpPr txBox="1"/>
          <p:nvPr/>
        </p:nvSpPr>
        <p:spPr>
          <a:xfrm>
            <a:off x="346387" y="189182"/>
            <a:ext cx="8818161" cy="991913"/>
          </a:xfrm>
          <a:prstGeom prst="rect">
            <a:avLst/>
          </a:prstGeom>
        </p:spPr>
        <p:txBody>
          <a:bodyPr vert="horz" wrap="square" lIns="0" tIns="58141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СЕМ и ОРВД - не субъекты Закона №223-ФЗ, </a:t>
            </a:r>
            <a:b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</a:br>
            <a: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не подлежат оценке и мониторингу</a:t>
            </a:r>
            <a:endParaRPr lang="ru-RU" sz="3032" spc="-9" dirty="0">
              <a:solidFill>
                <a:prstClr val="black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3183" y="3007930"/>
            <a:ext cx="2168212" cy="2160995"/>
          </a:xfrm>
          <a:prstGeom prst="roundRect">
            <a:avLst>
              <a:gd name="adj" fmla="val 50000"/>
            </a:avLst>
          </a:prstGeom>
          <a:solidFill>
            <a:srgbClr val="FF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Доля </a:t>
            </a:r>
            <a:r>
              <a:rPr lang="ru-RU" sz="20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госучасти</a:t>
            </a:r>
            <a:r>
              <a:rPr lang="ru-RU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я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не </a:t>
            </a:r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более 50%</a:t>
            </a:r>
            <a:endParaRPr lang="ru-RU" sz="2000" b="1" spc="-5" dirty="0">
              <a:solidFill>
                <a:prstClr val="white"/>
              </a:solidFill>
              <a:latin typeface="Segoe UI" panose="020B0502040204020203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50790" y="3007930"/>
            <a:ext cx="2238650" cy="2160995"/>
          </a:xfrm>
          <a:prstGeom prst="roundRect">
            <a:avLst>
              <a:gd name="adj" fmla="val 50000"/>
            </a:avLst>
          </a:prstGeom>
          <a:solidFill>
            <a:srgbClr val="69A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В</a:t>
            </a:r>
            <a:r>
              <a:rPr 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ыручка </a:t>
            </a:r>
            <a:r>
              <a:rPr 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от сферы СЕМ и ОРВД за прошлый год не более 10% </a:t>
            </a:r>
            <a:endParaRPr lang="ru-RU" b="1" spc="-5" dirty="0">
              <a:solidFill>
                <a:prstClr val="white"/>
              </a:solidFill>
              <a:latin typeface="Segoe UI" panose="020B0502040204020203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613170" y="3242309"/>
            <a:ext cx="1887822" cy="1796201"/>
          </a:xfrm>
          <a:prstGeom prst="roundRect">
            <a:avLst>
              <a:gd name="adj" fmla="val 50000"/>
            </a:avLst>
          </a:prstGeom>
          <a:solidFill>
            <a:srgbClr val="69A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Выручка от сфер СЕМ и ОРВД за последние 4 квартала не более 5%</a:t>
            </a:r>
            <a:endParaRPr lang="ru-RU" sz="1600" b="1" spc="-5" dirty="0">
              <a:solidFill>
                <a:prstClr val="white"/>
              </a:solidFill>
              <a:latin typeface="Century Gothic" panose="020B0502020202020204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5185" y="5377676"/>
            <a:ext cx="9006651" cy="1015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u="sng" dirty="0">
                <a:solidFill>
                  <a:schemeClr val="bg1"/>
                </a:solidFill>
              </a:rPr>
              <a:t>Сведения об объеме выручки СЕМ и ОРВД </a:t>
            </a:r>
            <a:r>
              <a:rPr lang="ru-RU" sz="2400" u="sng" dirty="0" smtClean="0">
                <a:solidFill>
                  <a:schemeClr val="bg1"/>
                </a:solidFill>
              </a:rPr>
              <a:t>размещены </a:t>
            </a:r>
            <a:r>
              <a:rPr lang="ru-RU" sz="2400" u="sng" dirty="0">
                <a:solidFill>
                  <a:schemeClr val="bg1"/>
                </a:solidFill>
              </a:rPr>
              <a:t>в ЕИС</a:t>
            </a:r>
          </a:p>
          <a:p>
            <a:pPr lvl="0"/>
            <a:r>
              <a:rPr lang="ru-RU" dirty="0"/>
              <a:t>Путь для проверки: </a:t>
            </a:r>
            <a:r>
              <a:rPr lang="ru-RU" u="sng" dirty="0">
                <a:hlinkClick r:id="rId3"/>
              </a:rPr>
              <a:t>https://zakupki.gov.ru</a:t>
            </a:r>
            <a:r>
              <a:rPr lang="ru-RU" dirty="0"/>
              <a:t> </a:t>
            </a:r>
            <a:r>
              <a:rPr lang="ru-RU" dirty="0" smtClean="0"/>
              <a:t>–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/>
              <a:t>Все разделы </a:t>
            </a:r>
            <a:r>
              <a:rPr lang="ru-RU" dirty="0" smtClean="0"/>
              <a:t>–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/>
              <a:t>Мониторинг и отчетность –</a:t>
            </a:r>
            <a:r>
              <a:rPr lang="en-US" dirty="0"/>
              <a:t>&gt; </a:t>
            </a:r>
            <a:r>
              <a:rPr lang="ru-RU" dirty="0"/>
              <a:t> </a:t>
            </a:r>
          </a:p>
          <a:p>
            <a:r>
              <a:rPr lang="ru-RU" dirty="0"/>
              <a:t>–</a:t>
            </a:r>
            <a:r>
              <a:rPr lang="en-US" dirty="0"/>
              <a:t>&gt; </a:t>
            </a:r>
            <a:r>
              <a:rPr lang="ru-RU" dirty="0" smtClean="0">
                <a:hlinkClick r:id="rId4"/>
              </a:rPr>
              <a:t>Реестр </a:t>
            </a:r>
            <a:r>
              <a:rPr lang="ru-RU" dirty="0">
                <a:hlinkClick r:id="rId4"/>
              </a:rPr>
              <a:t>информации об объеме выручки отдельных видов юридических лиц (223-ФЗ) 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408773" y="2882796"/>
            <a:ext cx="2296615" cy="307777"/>
          </a:xfrm>
          <a:prstGeom prst="rect">
            <a:avLst/>
          </a:prstGeom>
          <a:solidFill>
            <a:srgbClr val="69AF85"/>
          </a:soli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«ДОЧКИ» и «ВНУЧКИ»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" name="Плюс 1"/>
          <p:cNvSpPr/>
          <p:nvPr/>
        </p:nvSpPr>
        <p:spPr>
          <a:xfrm>
            <a:off x="2894556" y="3775914"/>
            <a:ext cx="633073" cy="625026"/>
          </a:xfrm>
          <a:prstGeom prst="mathPlus">
            <a:avLst/>
          </a:prstGeom>
          <a:solidFill>
            <a:srgbClr val="FF6464"/>
          </a:solidFill>
          <a:ln w="6350" cmpd="sng">
            <a:solidFill>
              <a:srgbClr val="FF6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99886" y="3833317"/>
            <a:ext cx="502837" cy="48847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или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0"/>
          <p:cNvSpPr txBox="1"/>
          <p:nvPr/>
        </p:nvSpPr>
        <p:spPr>
          <a:xfrm>
            <a:off x="355147" y="205630"/>
            <a:ext cx="8949627" cy="991913"/>
          </a:xfrm>
          <a:prstGeom prst="rect">
            <a:avLst/>
          </a:prstGeom>
        </p:spPr>
        <p:txBody>
          <a:bodyPr vert="horz" wrap="square" lIns="0" tIns="58141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Источники информации для проверки заказчиков </a:t>
            </a:r>
            <a:b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</a:br>
            <a:r>
              <a:rPr lang="ru-RU" sz="3032" spc="-9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на соответствие критериям</a:t>
            </a:r>
            <a:endParaRPr lang="ru-RU" sz="3032" u="sng" spc="-9" dirty="0">
              <a:solidFill>
                <a:prstClr val="black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1437" y="1268547"/>
            <a:ext cx="4389736" cy="307777"/>
          </a:xfrm>
          <a:prstGeom prst="rect">
            <a:avLst/>
          </a:prstGeom>
          <a:gradFill>
            <a:gsLst>
              <a:gs pos="84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ДОЛЯ ГОСУЧАСТИЯ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1838" y="3129012"/>
            <a:ext cx="4357268" cy="307777"/>
          </a:xfrm>
          <a:prstGeom prst="rect">
            <a:avLst/>
          </a:prstGeom>
          <a:gradFill>
            <a:gsLst>
              <a:gs pos="84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СТОИМОСТНЫЕ КРИТЕРИИ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15214" y="1575056"/>
            <a:ext cx="4372533" cy="15921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tx1"/>
                </a:solidFill>
                <a:latin typeface="Manrope Medium"/>
                <a:ea typeface="+mj-ea"/>
                <a:cs typeface="Manrope Medium"/>
              </a:defRPr>
            </a:lvl1pPr>
          </a:lstStyle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Проверка сведений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 ЕГРЮЛ в разделе «Прозрачный бизнес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1400" spc="-5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SzPct val="125000"/>
            </a:pP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https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://pb.nalog.ru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/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r>
              <a:rPr lang="ru-RU" sz="1400" i="1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акционерным обществам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запрос заказчику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или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организацию, в ведомстве которой находится заказчик, о соответствии заказчика критерию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доле </a:t>
            </a:r>
            <a:r>
              <a:rPr lang="ru-RU" sz="1400" spc="-5" dirty="0" err="1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госучастия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endParaRPr lang="ru-RU" sz="546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15215" y="3427500"/>
            <a:ext cx="4717500" cy="3315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tx1"/>
                </a:solidFill>
                <a:latin typeface="Manrope Medium"/>
                <a:ea typeface="+mj-ea"/>
                <a:cs typeface="Manrope Medium"/>
              </a:defRPr>
            </a:lvl1pPr>
          </a:lstStyle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endParaRPr lang="ru-RU" sz="546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SzPct val="125000"/>
            </a:pP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Объем договоров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sz="1400" b="1" u="sng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автономных учреждений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 </a:t>
            </a:r>
          </a:p>
          <a:p>
            <a:pPr marL="285750" indent="-285750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Проверка по годовым отчетам за предыдущий год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1400" spc="-5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SzPct val="125000"/>
            </a:pP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</a:t>
            </a:r>
            <a:r>
              <a:rPr lang="en-US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://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zakupki.gov.ru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>
              <a:buSzPct val="125000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Путь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Все разделы – Мониторинг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отчетность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b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Отчеты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заказчиков по договорам (223-ФЗ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)- годовые отчеты</a:t>
            </a:r>
          </a:p>
          <a:p>
            <a:pPr>
              <a:buSzPct val="125000"/>
            </a:pP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Выручка/величина активов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u="sng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(для всех организаций, кроме автономных учреждений)</a:t>
            </a:r>
          </a:p>
          <a:p>
            <a:pPr marL="285750" indent="-285750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Проверка на ресурсе бухгалтерской (финансовой) отчётности ФНС (Ресурс БФО)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https</a:t>
            </a:r>
            <a:r>
              <a:rPr lang="en-US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://bo.nalog.ru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/</a:t>
            </a:r>
            <a:endParaRPr lang="ru-RU" sz="1400" spc="-5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SzPct val="125000"/>
              <a:buFont typeface="Wingdings" panose="05000000000000000000" pitchFamily="2" charset="2"/>
              <a:buChar char="ü"/>
            </a:pPr>
            <a:r>
              <a:rPr lang="ru-RU" sz="1400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случае отсутствия сведений о </a:t>
            </a:r>
            <a:r>
              <a:rPr lang="ru-RU" sz="1400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выручке/величине активов на </a:t>
            </a:r>
            <a:r>
              <a:rPr lang="ru-RU" sz="1400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ресурсе БФО -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запрос заказчику и/или организации, осуществляющей ведомственный контроль, о соответствии заказчика критерию </a:t>
            </a:r>
            <a:b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выручке (более/менее 500 млн руб.)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32935" y="1284307"/>
            <a:ext cx="4271840" cy="307777"/>
          </a:xfrm>
          <a:prstGeom prst="rect">
            <a:avLst/>
          </a:prstGeom>
          <a:gradFill>
            <a:gsLst>
              <a:gs pos="84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СУБЪЕКТ ЕСТЕСТВЕННЫХ МОНОПОЛИЙ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5032715" y="1587282"/>
            <a:ext cx="4389955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tx1"/>
                </a:solidFill>
                <a:latin typeface="Manrope Medium"/>
                <a:ea typeface="+mj-ea"/>
                <a:cs typeface="Manrope Medium"/>
              </a:defRPr>
            </a:lvl1pPr>
          </a:lstStyle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любой сфере</a:t>
            </a: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Независимо от ОПФ</a:t>
            </a: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Независимо от доли </a:t>
            </a:r>
            <a:r>
              <a:rPr lang="ru-RU" sz="1400" b="1" i="1" spc="-5" dirty="0" err="1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госучастия</a:t>
            </a:r>
            <a:r>
              <a:rPr lang="ru-RU" sz="1400" b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285750" indent="-285750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Проверка в реестре ФАС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SzPct val="125000"/>
            </a:pP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http</a:t>
            </a:r>
            <a:r>
              <a:rPr lang="en-US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://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fas.gov.ru/pages/activity/tariffregulation/reestr-subektov-estestvennyix-monopolij.html</a:t>
            </a:r>
            <a:endParaRPr lang="ru-RU" sz="1400" spc="-5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5433" y="5239310"/>
            <a:ext cx="4229341" cy="307777"/>
          </a:xfrm>
          <a:prstGeom prst="rect">
            <a:avLst/>
          </a:prstGeom>
          <a:gradFill>
            <a:gsLst>
              <a:gs pos="84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СУБЪЕКТЫ МСП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075434" y="5615252"/>
            <a:ext cx="42293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tx1"/>
                </a:solidFill>
                <a:latin typeface="Manrope Medium"/>
                <a:ea typeface="+mj-ea"/>
                <a:cs typeface="Manrope Medium"/>
              </a:defRPr>
            </a:lvl1pPr>
          </a:lstStyle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Проверка в реестре МСП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https</a:t>
            </a:r>
            <a:r>
              <a:rPr lang="en-US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://rmsp.nalog.ru</a:t>
            </a:r>
            <a:r>
              <a:rPr lang="en-US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/</a:t>
            </a:r>
            <a:endParaRPr lang="ru-RU" sz="1400" spc="-5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32715" y="3475163"/>
            <a:ext cx="4272059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tx1"/>
                </a:solidFill>
                <a:latin typeface="Manrope Medium"/>
                <a:ea typeface="+mj-ea"/>
                <a:cs typeface="Manrope Medium"/>
              </a:defRPr>
            </a:lvl1pPr>
          </a:lstStyle>
          <a:p>
            <a:pPr marL="285750" lvl="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</a:t>
            </a: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сфере электроснабжения, газоснабжения, теплоснабжения, водоснабжения, водоотведения, очистки сточных вод, </a:t>
            </a:r>
          </a:p>
          <a:p>
            <a:pPr lvl="0">
              <a:buSzPct val="125000"/>
            </a:pP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обращения с ТКО </a:t>
            </a:r>
            <a:endParaRPr lang="ru-RU" sz="1400" b="1" i="1" spc="-5" dirty="0">
              <a:solidFill>
                <a:prstClr val="black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285750" lvl="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 smtClean="0">
                <a:solidFill>
                  <a:prstClr val="black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Независимо </a:t>
            </a:r>
            <a:r>
              <a:rPr lang="ru-RU" sz="1400" b="1" i="1" spc="-5" dirty="0">
                <a:solidFill>
                  <a:prstClr val="black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от ОПФ</a:t>
            </a:r>
          </a:p>
          <a:p>
            <a:pPr marL="285750" lvl="0" indent="-285750">
              <a:buSzPct val="125000"/>
              <a:buFont typeface="Arial" panose="020B0604020202020204" pitchFamily="34" charset="0"/>
              <a:buChar char="•"/>
            </a:pPr>
            <a:r>
              <a:rPr lang="ru-RU" sz="1400" b="1" i="1" spc="-5" dirty="0">
                <a:solidFill>
                  <a:prstClr val="black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Независимо от доли </a:t>
            </a:r>
            <a:r>
              <a:rPr lang="ru-RU" sz="1400" b="1" i="1" spc="-5" dirty="0" err="1">
                <a:solidFill>
                  <a:prstClr val="black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госучастия</a:t>
            </a:r>
            <a:r>
              <a:rPr lang="ru-RU" sz="1400" b="1" spc="-5" dirty="0">
                <a:solidFill>
                  <a:prstClr val="black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</a:p>
          <a:p>
            <a:pPr marL="218524" indent="-218524">
              <a:buSzPct val="125000"/>
              <a:buFont typeface="Wingdings" panose="05000000000000000000" pitchFamily="2" charset="2"/>
              <a:buChar char="ü"/>
            </a:pP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Проверка </a:t>
            </a:r>
            <a:r>
              <a:rPr lang="ru-RU" sz="1400" spc="-5" dirty="0" err="1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ОКВЭДов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организации в ЕГРЮЛ </a:t>
            </a:r>
            <a:b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400" spc="-5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разделе «Прозрачный бизнес</a:t>
            </a:r>
            <a:r>
              <a:rPr lang="ru-RU" sz="1400" spc="-5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endParaRPr lang="ru-RU" sz="1400" spc="-5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32934" y="2960714"/>
            <a:ext cx="4271840" cy="523220"/>
          </a:xfrm>
          <a:prstGeom prst="rect">
            <a:avLst/>
          </a:prstGeom>
          <a:gradFill>
            <a:gsLst>
              <a:gs pos="84000">
                <a:srgbClr val="69AF85"/>
              </a:gs>
              <a:gs pos="100000">
                <a:schemeClr val="bg1"/>
              </a:gs>
              <a:gs pos="100000">
                <a:srgbClr val="E8D8C7"/>
              </a:gs>
            </a:gsLst>
            <a:path path="circle">
              <a:fillToRect r="100000" b="100000"/>
            </a:path>
          </a:gradFill>
        </p:spPr>
        <p:txBody>
          <a:bodyPr wrap="square">
            <a:spAutoFit/>
          </a:bodyPr>
          <a:lstStyle/>
          <a:p>
            <a:r>
              <a:rPr lang="ru-RU" sz="1400" b="1" spc="-5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ОРГАНИЗАЦИИ, ОСУЩЕСТВЛЯЮЩИЕ РЕГУЛИРУЕМЫЕ ВИДЫ ДЕЯТЕЛЬНОСТИ</a:t>
            </a:r>
            <a:endParaRPr lang="ru-RU" sz="1400" b="1" spc="-5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1" name="Номер слайда 1"/>
          <p:cNvSpPr txBox="1">
            <a:spLocks/>
          </p:cNvSpPr>
          <p:nvPr/>
        </p:nvSpPr>
        <p:spPr>
          <a:xfrm>
            <a:off x="8778053" y="6377941"/>
            <a:ext cx="2803963" cy="3361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92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</a:p>
          <a:p>
            <a:endParaRPr lang="ru-RU" sz="1092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0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4" y="1140543"/>
            <a:ext cx="11875335" cy="4178710"/>
          </a:xfrm>
          <a:prstGeom prst="rect">
            <a:avLst/>
          </a:prstGeom>
        </p:spPr>
      </p:pic>
      <p:sp>
        <p:nvSpPr>
          <p:cNvPr id="5" name="Номер слайда 1"/>
          <p:cNvSpPr txBox="1">
            <a:spLocks/>
          </p:cNvSpPr>
          <p:nvPr/>
        </p:nvSpPr>
        <p:spPr>
          <a:xfrm>
            <a:off x="8778053" y="6377941"/>
            <a:ext cx="2803963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z="1092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object 20"/>
          <p:cNvSpPr txBox="1"/>
          <p:nvPr/>
        </p:nvSpPr>
        <p:spPr>
          <a:xfrm>
            <a:off x="346386" y="228510"/>
            <a:ext cx="9092746" cy="520374"/>
          </a:xfrm>
          <a:prstGeom prst="rect">
            <a:avLst/>
          </a:prstGeom>
        </p:spPr>
        <p:txBody>
          <a:bodyPr vert="horz" wrap="square" lIns="0" tIns="58141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lang="ru-RU" sz="3000" dirty="0"/>
              <a:t>Порядок направления предложений по актуализации</a:t>
            </a:r>
            <a:endParaRPr lang="ru-RU" sz="3000" spc="-9" dirty="0">
              <a:solidFill>
                <a:prstClr val="black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8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432</Words>
  <Application>Microsoft Office PowerPoint</Application>
  <PresentationFormat>Широкоэкранный</PresentationFormat>
  <Paragraphs>82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PT Root UI</vt:lpstr>
      <vt:lpstr>Segoe UI</vt:lpstr>
      <vt:lpstr>Segoe UI Symbol</vt:lpstr>
      <vt:lpstr>Wingdings</vt:lpstr>
      <vt:lpstr>Тема Office</vt:lpstr>
      <vt:lpstr>Презентация PowerPoint</vt:lpstr>
      <vt:lpstr>Презентация PowerPoint</vt:lpstr>
      <vt:lpstr>или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Ранцан Сергей Константинович</dc:creator>
  <cp:lastModifiedBy>Сорокопуд Оксана Юрьевна</cp:lastModifiedBy>
  <cp:revision>83</cp:revision>
  <cp:lastPrinted>2023-10-09T07:27:31Z</cp:lastPrinted>
  <dcterms:created xsi:type="dcterms:W3CDTF">2023-03-29T10:10:01Z</dcterms:created>
  <dcterms:modified xsi:type="dcterms:W3CDTF">2023-10-09T15:27:15Z</dcterms:modified>
</cp:coreProperties>
</file>