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81" r:id="rId3"/>
    <p:sldId id="287" r:id="rId4"/>
    <p:sldId id="284" r:id="rId5"/>
    <p:sldId id="277" r:id="rId6"/>
    <p:sldId id="285" r:id="rId7"/>
    <p:sldId id="286" r:id="rId8"/>
    <p:sldId id="288" r:id="rId9"/>
    <p:sldId id="289" r:id="rId10"/>
    <p:sldId id="290" r:id="rId1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15575-7162-49AF-9BAB-F5F1B1B6AF10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66BE7-DCBD-45FF-8C6E-30F8E137A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16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45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48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221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3796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832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736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638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655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16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34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26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09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92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56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47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8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9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2850EDB-C3C5-46A1-8BC7-617BF829370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8BF68-2EF8-4CCF-B731-43E65A520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994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3403" y="1724025"/>
            <a:ext cx="8004848" cy="3409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Проблемы и вопросы </a:t>
            </a:r>
            <a:br>
              <a:rPr lang="ru-RU" sz="48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</a:br>
            <a:r>
              <a:rPr lang="ru-RU" sz="48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 Symbol" panose="020B0502040204020203" pitchFamily="34" charset="0"/>
                <a:cs typeface="Segoe UI" panose="020B0502040204020203" pitchFamily="34" charset="0"/>
              </a:rPr>
              <a:t>по размещению годового отчета о закупках товаров, работ услуг у субъектов МСП за 2023 год</a:t>
            </a:r>
            <a:endParaRPr lang="ru-RU" sz="4800" b="1" dirty="0">
              <a:solidFill>
                <a:schemeClr val="bg1"/>
              </a:solidFill>
              <a:latin typeface="Segoe UI" panose="020B0502040204020203" pitchFamily="34" charset="0"/>
              <a:ea typeface="Segoe UI Symbol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48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87" y="475524"/>
            <a:ext cx="9404723" cy="48662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Рекомендации уполномоченным органам</a:t>
            </a:r>
            <a:endParaRPr lang="ru-RU" sz="2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887" y="1728220"/>
            <a:ext cx="782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0695" y="1127982"/>
            <a:ext cx="93881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Провести работу по  информированию/напоминанию о необходимости своевременного размещения годовых отчетов с заказчиками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включенными в мониторинг соответствия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ru-RU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включенными в оценку соответствия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ru-RU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исключенными в 2023 году из процедуры (или не добавленными в процедуру), </a:t>
            </a:r>
            <a:b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связи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нарушениями по размещению ГО и (или) квоте по итогам 2022 года.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Направляем соответствующее письмо. Ответа не требуется.</a:t>
            </a:r>
            <a:endParaRPr lang="ru-RU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254" y="3159307"/>
            <a:ext cx="9388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Предметом проверки ГО является не только соблюдение квоты, но требований Правительства РФ к заполнению ГО. Поэтому необходимо проверять каждый ГО, </a:t>
            </a:r>
            <a:b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даже если ЕИС сформировал положительное заключение (в том числе на отсутствие ошибок в части тыс. </a:t>
            </a:r>
            <a:r>
              <a:rPr lang="ru-RU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руб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заполнения позиций 4,6,8,10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дублирования позиций 3 и 5 и </a:t>
            </a:r>
            <a:r>
              <a:rPr lang="ru-RU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др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). 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255" y="5166881"/>
            <a:ext cx="9478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ГО «нулевой» по объему оплат, значит и квота (25%/20%) равна 0 - надо выдавать положительное заключение (удалить уведомление о несоответствии).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1253" y="5842398"/>
            <a:ext cx="9388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 </a:t>
            </a:r>
            <a:r>
              <a:rPr lang="ru-RU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санкционных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заказчиков ЕИС не проверяет в ГО квоту 20%, так как они не обязаны её соблюдать.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255" y="4688236"/>
            <a:ext cx="9388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ЛК напротив ГО надо выбрать все 3 периода, в </a:t>
            </a:r>
            <a:r>
              <a:rPr lang="ru-RU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т.ч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«предыдущий»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33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86262" y="4912014"/>
            <a:ext cx="8986337" cy="14117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ru-RU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Направляем письмо уполномоченным органам </a:t>
            </a:r>
            <a:r>
              <a:rPr lang="ru-RU" sz="2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для </a:t>
            </a:r>
            <a:r>
              <a:rPr lang="ru-RU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уведомления </a:t>
            </a:r>
            <a:r>
              <a:rPr lang="ru-RU" sz="2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заказчиков</a:t>
            </a:r>
            <a:r>
              <a:rPr lang="ru-RU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о необходимости своевременного размещения ГО</a:t>
            </a:r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ru-RU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ru-RU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находящихся в процедуре и не разместивших ГО (по перечню)</a:t>
            </a:r>
            <a:r>
              <a:rPr lang="en-US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ru-RU" sz="240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нарушителей по размещению ГО и (или) квоте за 2022 год.</a:t>
            </a:r>
            <a:r>
              <a:rPr lang="ru-RU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sz="240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4072" y="304800"/>
            <a:ext cx="9214939" cy="1588168"/>
          </a:xfrm>
          <a:prstGeom prst="roundRect">
            <a:avLst>
              <a:gd name="adj" fmla="val 20320"/>
            </a:avLst>
          </a:prstGeom>
          <a:solidFill>
            <a:srgbClr val="FF6464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haroni" panose="02010803020104030203" pitchFamily="2" charset="-79"/>
              </a:rPr>
              <a:t>Годовой</a:t>
            </a:r>
            <a:r>
              <a:rPr kumimoji="0" lang="ru-RU" sz="2400" b="1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haroni" panose="02010803020104030203" pitchFamily="2" charset="-79"/>
              </a:rPr>
              <a:t> отчет о закупках за 2023 год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haroni" panose="02010803020104030203" pitchFamily="2" charset="-79"/>
              </a:rPr>
              <a:t>размещают в ЕИС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0" dirty="0" smtClean="0">
                <a:solidFill>
                  <a:schemeClr val="bg1"/>
                </a:solidFill>
                <a:latin typeface="Calibri"/>
                <a:cs typeface="Aharoni" panose="02010803020104030203" pitchFamily="2" charset="-79"/>
              </a:rPr>
              <a:t>ВСЕ ЗАКАЗЧИКИ </a:t>
            </a:r>
            <a:r>
              <a:rPr lang="ru-RU" sz="2400" b="1" kern="0" dirty="0" smtClean="0">
                <a:solidFill>
                  <a:prstClr val="white"/>
                </a:solidFill>
                <a:latin typeface="Calibri"/>
                <a:cs typeface="Aharoni" panose="02010803020104030203" pitchFamily="2" charset="-79"/>
              </a:rPr>
              <a:t>по 223-ФЗ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haroni" panose="02010803020104030203" pitchFamily="2" charset="-79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Segoe UI" panose="020B0502040204020203" pitchFamily="34" charset="0"/>
                <a:cs typeface="Aharoni" panose="02010803020104030203" pitchFamily="2" charset="-79"/>
              </a:rPr>
              <a:t>в срок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Segoe UI" panose="020B0502040204020203" pitchFamily="34" charset="0"/>
                <a:cs typeface="Aharoni" panose="02010803020104030203" pitchFamily="2" charset="-79"/>
              </a:rPr>
              <a:t>не позднее 1</a:t>
            </a:r>
            <a:r>
              <a:rPr kumimoji="0" lang="ru-RU" sz="24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Segoe UI" panose="020B0502040204020203" pitchFamily="34" charset="0"/>
                <a:cs typeface="Aharoni" panose="02010803020104030203" pitchFamily="2" charset="-79"/>
              </a:rPr>
              <a:t> февраля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Segoe UI" panose="020B0502040204020203" pitchFamily="34" charset="0"/>
              <a:cs typeface="Aharoni" panose="02010803020104030203" pitchFamily="2" charset="-79"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386262" y="2092952"/>
            <a:ext cx="9230981" cy="30777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0" i="0">
                <a:solidFill>
                  <a:schemeClr val="tx1"/>
                </a:solidFill>
                <a:latin typeface="Manrope"/>
                <a:ea typeface="+mj-ea"/>
                <a:cs typeface="Manrope"/>
              </a:defRPr>
            </a:lvl1pPr>
          </a:lstStyle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В том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числе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нарушители по размещению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ГО и (или) квоты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за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прошлый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год (письмо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Минфина России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от 10.07.2023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№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24-07-09/64150)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nrope"/>
              <a:ea typeface="+mj-ea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anrope"/>
                <a:ea typeface="+mj-ea"/>
              </a:rPr>
              <a:t>Исключения :</a:t>
            </a:r>
            <a:r>
              <a:rPr kumimoji="0" lang="ru-RU" sz="20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/>
            </a:r>
            <a:br>
              <a:rPr kumimoji="0" lang="ru-RU" sz="20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</a:b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1) Вновь зарегистрированные заказчики в 2023 году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(п.3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 Положения, утв. ПП РФ №1352,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письмо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Минфина России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от 17.11.2023 № 24-07-09/110065)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nrope"/>
              <a:ea typeface="+mj-ea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2) Не субъекты Закона № 223-ФЗ (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часть 2.1 ст.1 Закона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№ 223-ФЗ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anrope"/>
                <a:ea typeface="+mj-ea"/>
              </a:rPr>
              <a:t>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nrope"/>
              <a:ea typeface="+mj-ea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17243" y="1652337"/>
            <a:ext cx="2157662" cy="4671382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Manrope"/>
              </a:rPr>
              <a:t>На 26.01.2024 </a:t>
            </a:r>
            <a:br>
              <a:rPr lang="ru-RU" sz="2000" dirty="0" smtClean="0">
                <a:solidFill>
                  <a:schemeClr val="bg1"/>
                </a:solidFill>
                <a:latin typeface="Manrope"/>
              </a:rPr>
            </a:br>
            <a:r>
              <a:rPr lang="ru-RU" sz="2000" dirty="0" smtClean="0">
                <a:solidFill>
                  <a:schemeClr val="bg1"/>
                </a:solidFill>
                <a:latin typeface="Manrope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Manrope"/>
              </a:rPr>
            </a:br>
            <a:r>
              <a:rPr lang="ru-RU" sz="2000" dirty="0" smtClean="0">
                <a:solidFill>
                  <a:schemeClr val="bg1"/>
                </a:solidFill>
                <a:latin typeface="Manrope"/>
              </a:rPr>
              <a:t>ГО разместили</a:t>
            </a:r>
            <a:br>
              <a:rPr lang="ru-RU" sz="2000" dirty="0" smtClean="0">
                <a:solidFill>
                  <a:schemeClr val="bg1"/>
                </a:solidFill>
                <a:latin typeface="Manrope"/>
              </a:rPr>
            </a:br>
            <a:r>
              <a:rPr lang="ru-RU" sz="2000" dirty="0" smtClean="0">
                <a:solidFill>
                  <a:schemeClr val="bg1"/>
                </a:solidFill>
                <a:latin typeface="Manrope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Manrope"/>
              </a:rPr>
            </a:br>
            <a:r>
              <a:rPr lang="ru-RU" sz="2000" b="1" dirty="0" smtClean="0">
                <a:solidFill>
                  <a:srgbClr val="FF0000"/>
                </a:solidFill>
                <a:latin typeface="Manrope"/>
              </a:rPr>
              <a:t>3,5 тыс.</a:t>
            </a:r>
            <a:r>
              <a:rPr lang="ru-RU" sz="2000" b="1" dirty="0" smtClean="0">
                <a:solidFill>
                  <a:schemeClr val="bg1"/>
                </a:solidFill>
                <a:latin typeface="Manrope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Manrope"/>
              </a:rPr>
            </a:br>
            <a:r>
              <a:rPr lang="ru-RU" sz="2000" b="1" dirty="0" smtClean="0">
                <a:solidFill>
                  <a:schemeClr val="bg1"/>
                </a:solidFill>
                <a:latin typeface="Manrope"/>
              </a:rPr>
              <a:t> </a:t>
            </a:r>
            <a:br>
              <a:rPr lang="ru-RU" sz="2000" b="1" dirty="0" smtClean="0">
                <a:solidFill>
                  <a:schemeClr val="bg1"/>
                </a:solidFill>
                <a:latin typeface="Manrope"/>
              </a:rPr>
            </a:br>
            <a:r>
              <a:rPr lang="ru-RU" sz="2000" dirty="0" smtClean="0">
                <a:solidFill>
                  <a:schemeClr val="bg1"/>
                </a:solidFill>
                <a:latin typeface="Manrope"/>
              </a:rPr>
              <a:t>крупнейших </a:t>
            </a:r>
            <a:r>
              <a:rPr lang="ru-RU" sz="2000" smtClean="0">
                <a:solidFill>
                  <a:schemeClr val="bg1"/>
                </a:solidFill>
                <a:latin typeface="Manrope"/>
              </a:rPr>
              <a:t>заказчиков </a:t>
            </a:r>
            <a:br>
              <a:rPr lang="ru-RU" sz="2000" smtClean="0">
                <a:solidFill>
                  <a:schemeClr val="bg1"/>
                </a:solidFill>
                <a:latin typeface="Manrope"/>
              </a:rPr>
            </a:br>
            <a:r>
              <a:rPr lang="ru-RU" sz="2000" smtClean="0">
                <a:solidFill>
                  <a:schemeClr val="bg1"/>
                </a:solidFill>
                <a:latin typeface="Manrope"/>
              </a:rPr>
              <a:t>из </a:t>
            </a:r>
            <a:r>
              <a:rPr lang="ru-RU" sz="2000" dirty="0" smtClean="0">
                <a:solidFill>
                  <a:schemeClr val="bg1"/>
                </a:solidFill>
                <a:latin typeface="Manrope"/>
              </a:rPr>
              <a:t>более</a:t>
            </a:r>
            <a:br>
              <a:rPr lang="ru-RU" sz="2000" dirty="0" smtClean="0">
                <a:solidFill>
                  <a:schemeClr val="bg1"/>
                </a:solidFill>
                <a:latin typeface="Manrope"/>
              </a:rPr>
            </a:br>
            <a:r>
              <a:rPr lang="ru-RU" sz="2000" dirty="0" smtClean="0">
                <a:solidFill>
                  <a:schemeClr val="bg1"/>
                </a:solidFill>
                <a:latin typeface="Manrope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Manrope"/>
              </a:rPr>
            </a:br>
            <a:r>
              <a:rPr lang="ru-RU" sz="3200" b="1" dirty="0" smtClean="0">
                <a:solidFill>
                  <a:schemeClr val="bg1"/>
                </a:solidFill>
                <a:latin typeface="Manrope"/>
              </a:rPr>
              <a:t>10 тыс. </a:t>
            </a:r>
            <a:r>
              <a:rPr lang="ru-RU" sz="2800" dirty="0" smtClean="0">
                <a:solidFill>
                  <a:schemeClr val="bg1"/>
                </a:solidFill>
                <a:latin typeface="Manrope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Manrope"/>
              </a:rPr>
            </a:br>
            <a:r>
              <a:rPr lang="ru-RU" sz="2000" dirty="0" smtClean="0">
                <a:solidFill>
                  <a:schemeClr val="bg1"/>
                </a:solidFill>
                <a:latin typeface="Manrope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Manrope"/>
              </a:rPr>
            </a:br>
            <a:r>
              <a:rPr lang="ru-RU" sz="2000" dirty="0" smtClean="0">
                <a:solidFill>
                  <a:schemeClr val="bg1"/>
                </a:solidFill>
                <a:latin typeface="Manrope"/>
              </a:rPr>
              <a:t>крупнейших заказчиков</a:t>
            </a:r>
            <a:endParaRPr lang="ru-RU" sz="2000" dirty="0">
              <a:solidFill>
                <a:schemeClr val="bg1"/>
              </a:solidFill>
              <a:latin typeface="Manrope"/>
            </a:endParaRPr>
          </a:p>
        </p:txBody>
      </p:sp>
    </p:spTree>
    <p:extLst>
      <p:ext uri="{BB962C8B-B14F-4D97-AF65-F5344CB8AC3E}">
        <p14:creationId xmlns:p14="http://schemas.microsoft.com/office/powerpoint/2010/main" val="351487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0"/>
          <p:cNvSpPr txBox="1"/>
          <p:nvPr/>
        </p:nvSpPr>
        <p:spPr>
          <a:xfrm>
            <a:off x="2472315" y="91683"/>
            <a:ext cx="5219865" cy="712368"/>
          </a:xfrm>
          <a:prstGeom prst="rect">
            <a:avLst/>
          </a:prstGeom>
        </p:spPr>
        <p:txBody>
          <a:bodyPr vert="horz" wrap="square" lIns="0" tIns="95879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ru-RU" sz="4000" b="1" spc="-15" dirty="0" smtClean="0">
                <a:solidFill>
                  <a:prstClr val="black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ОТВЕТСТВЕННОСТЬ</a:t>
            </a:r>
            <a:endParaRPr lang="ru-RU" sz="4000" b="1" spc="-15" dirty="0">
              <a:solidFill>
                <a:prstClr val="black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923" y="846123"/>
            <a:ext cx="2807937" cy="461665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spc="-8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НАРУШЕНИЯ</a:t>
            </a:r>
            <a:endParaRPr lang="ru-RU" sz="2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44887" y="837573"/>
            <a:ext cx="8292028" cy="461665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spc="-8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САНКЦИИ</a:t>
            </a:r>
            <a:endParaRPr lang="ru-RU" sz="2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24450" y="2317528"/>
            <a:ext cx="2097614" cy="4138358"/>
          </a:xfrm>
          <a:prstGeom prst="roundRect">
            <a:avLst>
              <a:gd name="adj" fmla="val 50000"/>
            </a:avLst>
          </a:prstGeom>
          <a:solidFill>
            <a:schemeClr val="tx2">
              <a:lumMod val="90000"/>
            </a:schemeClr>
          </a:solidFill>
          <a:ln w="38100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3600"/>
              </a:spcAft>
            </a:pPr>
            <a:endParaRPr lang="ru-RU" sz="2400" dirty="0">
              <a:solidFill>
                <a:srgbClr val="6AAC90">
                  <a:lumMod val="75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4450" y="3755544"/>
            <a:ext cx="20976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ПЕРЕХОД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 44-ФЗ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42290" y="2664222"/>
            <a:ext cx="2066380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НЕСОБЛЮДЕНИЕ КВОТЫ</a:t>
            </a:r>
            <a:endParaRPr lang="ru-RU" sz="1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88787" y="4637690"/>
            <a:ext cx="20564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НАРУШЕНИЕ СРОКА РАЗМЕЩЕНИЯ ГО</a:t>
            </a:r>
            <a:endParaRPr lang="ru-RU" sz="1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42290" y="3675099"/>
            <a:ext cx="2066380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НЕРАЗМЕЩЕНИЕ </a:t>
            </a:r>
          </a:p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ГО</a:t>
            </a:r>
            <a:endParaRPr lang="ru-RU" sz="1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63682" y="5656558"/>
            <a:ext cx="20564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НЕДОСТОВЕРНАЯ ИНФОРМАЦИЯ В ГО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3221968" y="2812061"/>
            <a:ext cx="456701" cy="245533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3221968" y="3780724"/>
            <a:ext cx="456701" cy="245533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3221968" y="4799370"/>
            <a:ext cx="456701" cy="245533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221968" y="5801940"/>
            <a:ext cx="456701" cy="245533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832237" y="2556500"/>
            <a:ext cx="2333797" cy="7386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ч. 3 ст. 7.32.3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КоАП</a:t>
            </a:r>
          </a:p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20-30 тыс.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руб. </a:t>
            </a:r>
            <a:b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юр.л.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50-100 тыс. руб.</a:t>
            </a:r>
            <a:endParaRPr lang="ru-RU" sz="1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856303" y="4455727"/>
            <a:ext cx="2333797" cy="7386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ч.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ст. 7.32.3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КоАП</a:t>
            </a:r>
          </a:p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3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-5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тыс.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руб. </a:t>
            </a:r>
            <a:b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юр.л.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10-30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тыс. руб.</a:t>
            </a:r>
            <a:endParaRPr lang="ru-RU" sz="1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80750" y="3490088"/>
            <a:ext cx="2335139" cy="7386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ч.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ст. 7.32.3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КоАП</a:t>
            </a:r>
          </a:p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30-50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тыс.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руб. </a:t>
            </a:r>
            <a:b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юр.л.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100-300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тыс. руб.</a:t>
            </a:r>
            <a:endParaRPr lang="ru-RU" sz="1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832236" y="5514484"/>
            <a:ext cx="2333798" cy="7386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ч. 3 ст. 7.32.3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КоАП</a:t>
            </a:r>
          </a:p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20-30 тыс.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руб. </a:t>
            </a:r>
            <a:b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юр.л.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50-100 тыс. руб.</a:t>
            </a:r>
            <a:endParaRPr lang="ru-RU" sz="1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794322" y="3586222"/>
            <a:ext cx="2313222" cy="7386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ч. 3 ст. 7.32.3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КоАП</a:t>
            </a:r>
          </a:p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20-30 тыс.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руб. </a:t>
            </a:r>
            <a:b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юр.л.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50-100 тыс. руб.</a:t>
            </a:r>
            <a:endParaRPr lang="ru-RU" sz="1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9794322" y="4558070"/>
            <a:ext cx="2313222" cy="7386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ч. 3 ст. 7.32.3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КоАП</a:t>
            </a:r>
          </a:p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20-30 тыс. </a:t>
            </a: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руб. </a:t>
            </a:r>
            <a:b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юр.л. </a:t>
            </a:r>
            <a:r>
              <a:rPr lang="ru-RU" sz="1400" b="1" spc="-8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50-100 тыс. руб.</a:t>
            </a:r>
            <a:endParaRPr lang="ru-RU" sz="1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36" name="Oval 4">
            <a:extLst>
              <a:ext uri="{FF2B5EF4-FFF2-40B4-BE49-F238E27FC236}">
                <a16:creationId xmlns="" xmlns:a16="http://schemas.microsoft.com/office/drawing/2014/main" id="{EE53C7C0-C382-46EC-BD3F-5B68846ACB68}"/>
              </a:ext>
            </a:extLst>
          </p:cNvPr>
          <p:cNvSpPr/>
          <p:nvPr/>
        </p:nvSpPr>
        <p:spPr>
          <a:xfrm>
            <a:off x="364923" y="2717191"/>
            <a:ext cx="470718" cy="4742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1507846">
              <a:defRPr/>
            </a:pPr>
            <a:r>
              <a:rPr lang="en-US" sz="2400" b="1" kern="0" dirty="0">
                <a:solidFill>
                  <a:prstClr val="white"/>
                </a:solidFill>
                <a:latin typeface="Bahnschrift"/>
              </a:rPr>
              <a:t>1</a:t>
            </a:r>
            <a:endParaRPr lang="en-ID" sz="2400" b="1" kern="0" dirty="0">
              <a:solidFill>
                <a:prstClr val="white"/>
              </a:solidFill>
              <a:latin typeface="Bahnschrift"/>
            </a:endParaRPr>
          </a:p>
        </p:txBody>
      </p:sp>
      <p:sp>
        <p:nvSpPr>
          <p:cNvPr id="37" name="Oval 4">
            <a:extLst>
              <a:ext uri="{FF2B5EF4-FFF2-40B4-BE49-F238E27FC236}">
                <a16:creationId xmlns="" xmlns:a16="http://schemas.microsoft.com/office/drawing/2014/main" id="{EE53C7C0-C382-46EC-BD3F-5B68846ACB68}"/>
              </a:ext>
            </a:extLst>
          </p:cNvPr>
          <p:cNvSpPr/>
          <p:nvPr/>
        </p:nvSpPr>
        <p:spPr>
          <a:xfrm>
            <a:off x="364923" y="3718443"/>
            <a:ext cx="470718" cy="474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1507846">
              <a:defRPr/>
            </a:pPr>
            <a:r>
              <a:rPr lang="en-US" sz="2400" b="1" kern="0" dirty="0" smtClean="0">
                <a:solidFill>
                  <a:prstClr val="white"/>
                </a:solidFill>
                <a:latin typeface="Bahnschrift"/>
              </a:rPr>
              <a:t>2</a:t>
            </a:r>
            <a:endParaRPr lang="en-ID" sz="2400" b="1" kern="0" dirty="0">
              <a:solidFill>
                <a:prstClr val="white"/>
              </a:solidFill>
              <a:latin typeface="Bahnschrift"/>
            </a:endParaRPr>
          </a:p>
        </p:txBody>
      </p:sp>
      <p:sp>
        <p:nvSpPr>
          <p:cNvPr id="38" name="Oval 4">
            <a:extLst>
              <a:ext uri="{FF2B5EF4-FFF2-40B4-BE49-F238E27FC236}">
                <a16:creationId xmlns="" xmlns:a16="http://schemas.microsoft.com/office/drawing/2014/main" id="{EE53C7C0-C382-46EC-BD3F-5B68846ACB68}"/>
              </a:ext>
            </a:extLst>
          </p:cNvPr>
          <p:cNvSpPr/>
          <p:nvPr/>
        </p:nvSpPr>
        <p:spPr>
          <a:xfrm>
            <a:off x="364923" y="4709321"/>
            <a:ext cx="470718" cy="474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1507846">
              <a:defRPr/>
            </a:pPr>
            <a:r>
              <a:rPr lang="en-US" sz="2400" b="1" kern="0" dirty="0" smtClean="0">
                <a:solidFill>
                  <a:prstClr val="white"/>
                </a:solidFill>
                <a:latin typeface="Bahnschrift"/>
              </a:rPr>
              <a:t>3</a:t>
            </a:r>
            <a:endParaRPr lang="en-ID" sz="2400" b="1" kern="0" dirty="0">
              <a:solidFill>
                <a:prstClr val="white"/>
              </a:solidFill>
              <a:latin typeface="Bahnschrift"/>
            </a:endParaRPr>
          </a:p>
        </p:txBody>
      </p:sp>
      <p:sp>
        <p:nvSpPr>
          <p:cNvPr id="39" name="Oval 4">
            <a:extLst>
              <a:ext uri="{FF2B5EF4-FFF2-40B4-BE49-F238E27FC236}">
                <a16:creationId xmlns="" xmlns:a16="http://schemas.microsoft.com/office/drawing/2014/main" id="{EE53C7C0-C382-46EC-BD3F-5B68846ACB68}"/>
              </a:ext>
            </a:extLst>
          </p:cNvPr>
          <p:cNvSpPr/>
          <p:nvPr/>
        </p:nvSpPr>
        <p:spPr>
          <a:xfrm>
            <a:off x="364923" y="5720946"/>
            <a:ext cx="470718" cy="47422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1507846">
              <a:defRPr/>
            </a:pPr>
            <a:r>
              <a:rPr lang="en-US" sz="2400" b="1" kern="0" dirty="0" smtClean="0">
                <a:solidFill>
                  <a:prstClr val="white"/>
                </a:solidFill>
                <a:latin typeface="Bahnschrift"/>
              </a:rPr>
              <a:t>4</a:t>
            </a:r>
            <a:endParaRPr lang="en-ID" sz="2400" b="1" kern="0" dirty="0">
              <a:solidFill>
                <a:prstClr val="white"/>
              </a:solidFill>
              <a:latin typeface="Bahnschrif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832235" y="1792341"/>
            <a:ext cx="5275309" cy="40011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spc="-8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ШТРАФЫ КоАП РФ</a:t>
            </a:r>
            <a:endParaRPr lang="ru-RU" sz="20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5" name="Плюс 4"/>
          <p:cNvSpPr/>
          <p:nvPr/>
        </p:nvSpPr>
        <p:spPr>
          <a:xfrm>
            <a:off x="6198799" y="5674896"/>
            <a:ext cx="456701" cy="465225"/>
          </a:xfrm>
          <a:prstGeom prst="mathPlu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1" name="Плюс 40"/>
          <p:cNvSpPr/>
          <p:nvPr/>
        </p:nvSpPr>
        <p:spPr>
          <a:xfrm>
            <a:off x="6198798" y="2712655"/>
            <a:ext cx="456701" cy="465225"/>
          </a:xfrm>
          <a:prstGeom prst="mathPlus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Плюс 41"/>
          <p:cNvSpPr/>
          <p:nvPr/>
        </p:nvSpPr>
        <p:spPr>
          <a:xfrm>
            <a:off x="6223905" y="3666720"/>
            <a:ext cx="456701" cy="465225"/>
          </a:xfrm>
          <a:prstGeom prst="mathPlu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Плюс 42"/>
          <p:cNvSpPr/>
          <p:nvPr/>
        </p:nvSpPr>
        <p:spPr>
          <a:xfrm>
            <a:off x="6198798" y="4678950"/>
            <a:ext cx="456701" cy="465225"/>
          </a:xfrm>
          <a:prstGeom prst="mathPlu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Плюс 43"/>
          <p:cNvSpPr/>
          <p:nvPr/>
        </p:nvSpPr>
        <p:spPr>
          <a:xfrm>
            <a:off x="9264381" y="3717962"/>
            <a:ext cx="456701" cy="465225"/>
          </a:xfrm>
          <a:prstGeom prst="mathPlu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5" name="Плюс 44"/>
          <p:cNvSpPr/>
          <p:nvPr/>
        </p:nvSpPr>
        <p:spPr>
          <a:xfrm>
            <a:off x="9239274" y="4730192"/>
            <a:ext cx="456701" cy="465225"/>
          </a:xfrm>
          <a:prstGeom prst="mathPlu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846506" y="1792341"/>
            <a:ext cx="2471482" cy="40011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</a:t>
            </a:r>
            <a:r>
              <a:rPr lang="ru-RU" sz="2000" b="1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8.1 СТ. 3 </a:t>
            </a:r>
            <a:r>
              <a:rPr lang="ru-RU" sz="2000" b="1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223-ФЗ</a:t>
            </a:r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47" name="Стрелка вниз 46"/>
          <p:cNvSpPr/>
          <p:nvPr/>
        </p:nvSpPr>
        <p:spPr>
          <a:xfrm>
            <a:off x="1573542" y="1472741"/>
            <a:ext cx="390698" cy="1030778"/>
          </a:xfrm>
          <a:prstGeom prst="downArrow">
            <a:avLst/>
          </a:prstGeom>
          <a:solidFill>
            <a:schemeClr val="tx1">
              <a:lumMod val="6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968">
              <a:gradFill flip="none" rotWithShape="1">
                <a:gsLst>
                  <a:gs pos="0">
                    <a:prstClr val="white">
                      <a:shade val="30000"/>
                      <a:satMod val="115000"/>
                    </a:prstClr>
                  </a:gs>
                  <a:gs pos="50000">
                    <a:prstClr val="white">
                      <a:shade val="67500"/>
                      <a:satMod val="115000"/>
                    </a:prstClr>
                  </a:gs>
                  <a:gs pos="100000">
                    <a:prstClr val="white">
                      <a:shade val="100000"/>
                      <a:satMod val="115000"/>
                    </a:prstClr>
                  </a:gs>
                </a:gsLst>
                <a:lin ang="8100000" scaled="1"/>
                <a:tileRect/>
              </a:gradFill>
            </a:endParaRPr>
          </a:p>
        </p:txBody>
      </p:sp>
      <p:sp>
        <p:nvSpPr>
          <p:cNvPr id="48" name="Стрелка вниз 47"/>
          <p:cNvSpPr/>
          <p:nvPr/>
        </p:nvSpPr>
        <p:spPr>
          <a:xfrm>
            <a:off x="4886898" y="1341194"/>
            <a:ext cx="390698" cy="444728"/>
          </a:xfrm>
          <a:prstGeom prst="downArrow">
            <a:avLst/>
          </a:prstGeom>
          <a:solidFill>
            <a:schemeClr val="tx1">
              <a:lumMod val="6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968">
              <a:gradFill flip="none" rotWithShape="1">
                <a:gsLst>
                  <a:gs pos="0">
                    <a:prstClr val="white">
                      <a:shade val="30000"/>
                      <a:satMod val="115000"/>
                    </a:prstClr>
                  </a:gs>
                  <a:gs pos="50000">
                    <a:prstClr val="white">
                      <a:shade val="67500"/>
                      <a:satMod val="115000"/>
                    </a:prstClr>
                  </a:gs>
                  <a:gs pos="100000">
                    <a:prstClr val="white">
                      <a:shade val="100000"/>
                      <a:satMod val="115000"/>
                    </a:prstClr>
                  </a:gs>
                </a:gsLst>
                <a:lin ang="8100000" scaled="1"/>
                <a:tileRect/>
              </a:gradFill>
            </a:endParaRPr>
          </a:p>
        </p:txBody>
      </p:sp>
      <p:sp>
        <p:nvSpPr>
          <p:cNvPr id="50" name="Стрелка вниз 49"/>
          <p:cNvSpPr/>
          <p:nvPr/>
        </p:nvSpPr>
        <p:spPr>
          <a:xfrm>
            <a:off x="9296477" y="1328036"/>
            <a:ext cx="390698" cy="444728"/>
          </a:xfrm>
          <a:prstGeom prst="downArrow">
            <a:avLst/>
          </a:prstGeom>
          <a:solidFill>
            <a:schemeClr val="tx1">
              <a:lumMod val="6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968">
              <a:gradFill flip="none" rotWithShape="1">
                <a:gsLst>
                  <a:gs pos="0">
                    <a:prstClr val="white">
                      <a:shade val="30000"/>
                      <a:satMod val="115000"/>
                    </a:prstClr>
                  </a:gs>
                  <a:gs pos="50000">
                    <a:prstClr val="white">
                      <a:shade val="67500"/>
                      <a:satMod val="115000"/>
                    </a:prstClr>
                  </a:gs>
                  <a:gs pos="100000">
                    <a:prstClr val="white">
                      <a:shade val="100000"/>
                      <a:satMod val="115000"/>
                    </a:prstClr>
                  </a:gs>
                </a:gsLst>
                <a:lin ang="8100000" scaled="1"/>
                <a:tileRect/>
              </a:gradFill>
            </a:endParaRPr>
          </a:p>
        </p:txBody>
      </p:sp>
      <p:sp>
        <p:nvSpPr>
          <p:cNvPr id="51" name="Плюс 50"/>
          <p:cNvSpPr/>
          <p:nvPr/>
        </p:nvSpPr>
        <p:spPr>
          <a:xfrm>
            <a:off x="6346761" y="1755517"/>
            <a:ext cx="456701" cy="465225"/>
          </a:xfrm>
          <a:prstGeom prst="mathPlu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94595" y="4625340"/>
            <a:ext cx="20564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spc="-8" dirty="0" smtClean="0">
                <a:solidFill>
                  <a:prstClr val="white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НАРУШЕНИЕ СРОКА РАЗМЕЩЕНИЯ ГО</a:t>
            </a:r>
            <a:endParaRPr lang="ru-RU" sz="1400" b="1" spc="-8" dirty="0">
              <a:solidFill>
                <a:prstClr val="white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52" name="Oval 4">
            <a:extLst>
              <a:ext uri="{FF2B5EF4-FFF2-40B4-BE49-F238E27FC236}">
                <a16:creationId xmlns="" xmlns:a16="http://schemas.microsoft.com/office/drawing/2014/main" id="{EE53C7C0-C382-46EC-BD3F-5B68846ACB68}"/>
              </a:ext>
            </a:extLst>
          </p:cNvPr>
          <p:cNvSpPr/>
          <p:nvPr/>
        </p:nvSpPr>
        <p:spPr>
          <a:xfrm>
            <a:off x="384141" y="4690291"/>
            <a:ext cx="470718" cy="474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1507846">
              <a:defRPr/>
            </a:pPr>
            <a:r>
              <a:rPr lang="en-US" sz="2400" b="1" kern="0" dirty="0" smtClean="0">
                <a:solidFill>
                  <a:prstClr val="white"/>
                </a:solidFill>
                <a:latin typeface="Bahnschrift"/>
              </a:rPr>
              <a:t>3</a:t>
            </a:r>
            <a:endParaRPr lang="en-ID" sz="2400" b="1" kern="0" dirty="0">
              <a:solidFill>
                <a:prstClr val="white"/>
              </a:solidFill>
              <a:latin typeface="Bahnschrift"/>
            </a:endParaRPr>
          </a:p>
        </p:txBody>
      </p:sp>
      <p:sp>
        <p:nvSpPr>
          <p:cNvPr id="53" name="Oval 4">
            <a:extLst>
              <a:ext uri="{FF2B5EF4-FFF2-40B4-BE49-F238E27FC236}">
                <a16:creationId xmlns="" xmlns:a16="http://schemas.microsoft.com/office/drawing/2014/main" id="{EE53C7C0-C382-46EC-BD3F-5B68846ACB68}"/>
              </a:ext>
            </a:extLst>
          </p:cNvPr>
          <p:cNvSpPr/>
          <p:nvPr/>
        </p:nvSpPr>
        <p:spPr>
          <a:xfrm>
            <a:off x="364923" y="5700199"/>
            <a:ext cx="470718" cy="474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1507846">
              <a:defRPr/>
            </a:pPr>
            <a:r>
              <a:rPr lang="en-US" sz="2400" b="1" kern="0" dirty="0" smtClean="0">
                <a:solidFill>
                  <a:prstClr val="white"/>
                </a:solidFill>
                <a:latin typeface="Bahnschrift"/>
              </a:rPr>
              <a:t>4</a:t>
            </a:r>
            <a:endParaRPr lang="en-ID" sz="2400" b="1" kern="0" dirty="0">
              <a:solidFill>
                <a:prstClr val="white"/>
              </a:solidFill>
              <a:latin typeface="Bahnschrift"/>
            </a:endParaRPr>
          </a:p>
        </p:txBody>
      </p:sp>
    </p:spTree>
    <p:extLst>
      <p:ext uri="{BB962C8B-B14F-4D97-AF65-F5344CB8AC3E}">
        <p14:creationId xmlns:p14="http://schemas.microsoft.com/office/powerpoint/2010/main" val="290854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0"/>
          <p:cNvSpPr txBox="1"/>
          <p:nvPr/>
        </p:nvSpPr>
        <p:spPr>
          <a:xfrm>
            <a:off x="769290" y="366372"/>
            <a:ext cx="8476975" cy="712368"/>
          </a:xfrm>
          <a:prstGeom prst="rect">
            <a:avLst/>
          </a:prstGeom>
        </p:spPr>
        <p:txBody>
          <a:bodyPr vert="horz" wrap="square" lIns="0" tIns="95879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ru-RU" sz="4000" b="1" spc="-15" smtClean="0">
                <a:solidFill>
                  <a:prstClr val="black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Проверки ФАС России</a:t>
            </a:r>
            <a:endParaRPr lang="ru-RU" sz="4000" b="1" spc="-15" dirty="0">
              <a:solidFill>
                <a:prstClr val="black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96" y="2112408"/>
            <a:ext cx="8759180" cy="3821253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bg1"/>
                </a:solidFill>
              </a:rPr>
              <a:t>По результатам проверок Управлениями ФАС России </a:t>
            </a:r>
            <a:r>
              <a:rPr lang="ru-RU" sz="1800" b="1" dirty="0" smtClean="0">
                <a:solidFill>
                  <a:schemeClr val="bg1"/>
                </a:solidFill>
              </a:rPr>
              <a:t>заказчики привлечены к административной ответственности</a:t>
            </a:r>
            <a:r>
              <a:rPr lang="ru-RU" sz="1800" dirty="0" smtClean="0">
                <a:solidFill>
                  <a:schemeClr val="bg1"/>
                </a:solidFill>
              </a:rPr>
              <a:t>, в том числе наложены штрафы</a:t>
            </a:r>
            <a:r>
              <a:rPr lang="en-US" sz="1800" dirty="0" smtClean="0">
                <a:solidFill>
                  <a:schemeClr val="bg1"/>
                </a:solidFill>
              </a:rPr>
              <a:t>:</a:t>
            </a: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 - Постановление 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УФАС по Томской области 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по делу № 070/04/7.32.3-755/2023 от 21.08.2023;</a:t>
            </a:r>
            <a:br>
              <a:rPr lang="ru-RU" sz="1400" dirty="0" smtClean="0">
                <a:solidFill>
                  <a:schemeClr val="bg1"/>
                </a:solidFill>
                <a:latin typeface="+mn-lt"/>
              </a:rPr>
            </a:b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 - Постановление </a:t>
            </a:r>
            <a:r>
              <a:rPr lang="ru-RU" sz="1400" b="1" dirty="0" err="1" smtClean="0">
                <a:solidFill>
                  <a:schemeClr val="bg1"/>
                </a:solidFill>
                <a:latin typeface="+mn-lt"/>
              </a:rPr>
              <a:t>Тывинского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 УФАС 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России по делу № 017/04/7.32.3-96/2023 от 10.05.2023; № 017/04/7.32.3-109/2023 от 19.05.2023;</a:t>
            </a:r>
            <a:r>
              <a:rPr lang="ru-RU" sz="1400" dirty="0" smtClean="0">
                <a:latin typeface="+mn-lt"/>
              </a:rPr>
              <a:t> 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№ 017/04/7.32.3-232/2023 от 06.09.2023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№ 017/04/7.32.3-253/2023 от 20.09.2023;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 № 017/04/7.32.3-261/2023 от 06.10.2023;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№ 017/04/7.32.3-281/2023 от 12.10.2023;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№ 017/04/7.32.3-280/2023 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/>
            </a:r>
            <a:b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от 13.11.2023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; 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№ 017/04/7.32.3-258/2023 от 16.11.2023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;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 № 017/04/7.32.3-266/2023 от 23.11.2023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;</a:t>
            </a:r>
            <a:b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 - 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</a:t>
            </a:r>
            <a:r>
              <a:rPr lang="ru-RU" sz="14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Московского УФАС 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 делу № 077/04/7.32.3-11069/2023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7/04/7.32.3-232/2023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от 01.11.2023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;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 </a:t>
            </a:r>
            <a:br>
              <a:rPr lang="ru-RU" sz="1400" dirty="0" smtClean="0">
                <a:solidFill>
                  <a:schemeClr val="bg1"/>
                </a:solidFill>
                <a:latin typeface="+mn-lt"/>
              </a:rPr>
            </a:b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 - 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</a:t>
            </a:r>
            <a:r>
              <a:rPr lang="ru-RU" sz="14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УФАС по Чукотскому автономному округу </a:t>
            </a:r>
            <a:r>
              <a:rPr lang="ru-RU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 делу № 087/04/7.32.3-139/2023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b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400" dirty="0" smtClean="0">
                <a:solidFill>
                  <a:srgbClr val="1F497D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Постановление 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Ненецкого УФАС 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по делу № 083/04/7.32.3-44/2023 от 31.08.2023; </a:t>
            </a:r>
            <a:br>
              <a:rPr lang="ru-RU" sz="1400" dirty="0" smtClean="0">
                <a:solidFill>
                  <a:schemeClr val="bg1"/>
                </a:solidFill>
                <a:latin typeface="+mn-lt"/>
              </a:rPr>
            </a:b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 - Постановление 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Мурманского УФАС 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по делу № 051/04/7.32.3-637/2023 от 03.10.2023</a:t>
            </a:r>
            <a:r>
              <a:rPr lang="en-US" sz="1400" dirty="0" smtClean="0">
                <a:solidFill>
                  <a:schemeClr val="bg1"/>
                </a:solidFill>
                <a:latin typeface="+mn-lt"/>
              </a:rPr>
              <a:t>;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1400" dirty="0" smtClean="0">
                <a:solidFill>
                  <a:schemeClr val="bg1"/>
                </a:solidFill>
                <a:latin typeface="+mn-lt"/>
              </a:rPr>
            </a:b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 - Постановления 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УФАС по Еврейской автономной области 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от 18.08.2023</a:t>
            </a:r>
            <a:r>
              <a:rPr lang="en-US" sz="1400" dirty="0" smtClean="0">
                <a:solidFill>
                  <a:schemeClr val="bg1"/>
                </a:solidFill>
                <a:latin typeface="+mn-lt"/>
              </a:rPr>
              <a:t>;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 </a:t>
            </a:r>
            <a:br>
              <a:rPr lang="ru-RU" sz="1400" dirty="0" smtClean="0">
                <a:solidFill>
                  <a:schemeClr val="bg1"/>
                </a:solidFill>
                <a:latin typeface="+mn-lt"/>
              </a:rPr>
            </a:b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 - Постановление 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УФАС по Липецкой области 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от 07.09.2023</a:t>
            </a:r>
            <a:r>
              <a:rPr lang="en-US" sz="1400" dirty="0" smtClean="0">
                <a:solidFill>
                  <a:schemeClr val="bg1"/>
                </a:solidFill>
                <a:latin typeface="+mn-lt"/>
              </a:rPr>
              <a:t>;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1400" dirty="0" smtClean="0">
                <a:solidFill>
                  <a:schemeClr val="bg1"/>
                </a:solidFill>
                <a:latin typeface="+mn-lt"/>
              </a:rPr>
            </a:b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 - Постановления </a:t>
            </a:r>
            <a:r>
              <a:rPr lang="ru-RU" sz="1400" b="1" dirty="0" smtClean="0">
                <a:solidFill>
                  <a:schemeClr val="bg1"/>
                </a:solidFill>
                <a:latin typeface="+mn-lt"/>
              </a:rPr>
              <a:t>Курского УФАС 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по делу № 046/04/7.32.3-528/2023 от 25.10.2023г., </a:t>
            </a:r>
            <a:br>
              <a:rPr lang="ru-RU" sz="1400" dirty="0" smtClean="0">
                <a:solidFill>
                  <a:schemeClr val="bg1"/>
                </a:solidFill>
                <a:latin typeface="+mn-lt"/>
              </a:rPr>
            </a:b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по делу № 046/04/7.32.3-453/2023 от 17.10.2023г., по делу № 046/04/7.32.3-531/2023 от 26.10.2023г.</a:t>
            </a:r>
            <a:endParaRPr lang="ru-RU" sz="13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73" y="5933661"/>
            <a:ext cx="8636003" cy="369332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! В этом году информация о нарушителях также будет направлена в ФАС России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5496" y="1078740"/>
            <a:ext cx="8541946" cy="646331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 </a:t>
            </a:r>
            <a:r>
              <a:rPr lang="ru-RU" b="1" dirty="0">
                <a:solidFill>
                  <a:schemeClr val="bg1"/>
                </a:solidFill>
              </a:rPr>
              <a:t>2023 </a:t>
            </a:r>
            <a:r>
              <a:rPr lang="ru-RU" dirty="0">
                <a:solidFill>
                  <a:schemeClr val="bg1"/>
                </a:solidFill>
              </a:rPr>
              <a:t>году более </a:t>
            </a:r>
            <a:r>
              <a:rPr lang="ru-RU" b="1" dirty="0">
                <a:solidFill>
                  <a:schemeClr val="bg1"/>
                </a:solidFill>
              </a:rPr>
              <a:t>1 тыс. </a:t>
            </a:r>
            <a:r>
              <a:rPr lang="ru-RU" dirty="0">
                <a:solidFill>
                  <a:schemeClr val="bg1"/>
                </a:solidFill>
              </a:rPr>
              <a:t>региональных заказчиков из </a:t>
            </a:r>
            <a:r>
              <a:rPr lang="ru-RU" b="1" dirty="0">
                <a:solidFill>
                  <a:schemeClr val="bg1"/>
                </a:solidFill>
              </a:rPr>
              <a:t>78 регионов </a:t>
            </a:r>
            <a:r>
              <a:rPr lang="ru-RU" dirty="0">
                <a:solidFill>
                  <a:schemeClr val="bg1"/>
                </a:solidFill>
              </a:rPr>
              <a:t>нарушили требования Закона 223-ФЗ по размещению ГО и(или) квоте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32110" y="1791108"/>
            <a:ext cx="5030544" cy="36933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 направлена в ФАС России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243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87" y="475524"/>
            <a:ext cx="9404723" cy="48662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Ошибки и вопросы при заполнении ГО заказчиков</a:t>
            </a:r>
            <a:endParaRPr lang="ru-RU" sz="2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7090" y="1835658"/>
            <a:ext cx="782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Показатели годового отчета формируются из 2х частей: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4327" y="2149826"/>
            <a:ext cx="83406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Автоматически заполняются – договоры, размещенные в реестре договоров в ЕИС.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подлежат редактированию заказчиком.  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Заполняются заказчиком – договоры, НЕ размещенные в реестре договоров в ЕИС (закупки «малого объема», закупки </a:t>
            </a:r>
            <a:r>
              <a:rPr lang="ru-RU" sz="1400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санкционных</a:t>
            </a:r>
            <a:r>
              <a:rPr lang="ru-RU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заказчиков за 1й квартал 2023).</a:t>
            </a:r>
            <a:endParaRPr lang="ru-RU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090" y="3138428"/>
            <a:ext cx="8927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Стоимостной объем оплат отражается в ГО по </a:t>
            </a:r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ГРАФИКУ ОПЛАТ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из договора, </a:t>
            </a:r>
            <a:b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 не по фактическому исполнению (</a:t>
            </a:r>
            <a:r>
              <a:rPr lang="ru-RU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письмо </a:t>
            </a:r>
            <a:r>
              <a:rPr lang="ru-RU" i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Минфина России от 10.01.2020 </a:t>
            </a:r>
            <a:r>
              <a:rPr lang="ru-RU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№ 24-01-06/322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). Если неверно отражен график оплат в реестре договоров, надо внести правки в этой части в информацию о договоре.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090" y="1095274"/>
            <a:ext cx="8340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 проверку к уполномоченному органу поступают ГО только заказчиков </a:t>
            </a:r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мониторинге.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 заказчиков в оценке ГО сразу размещаются в ЕИС.</a:t>
            </a:r>
            <a:endParaRPr lang="ru-RU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867" y="4480690"/>
            <a:ext cx="876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Годовой отчет заполняется в </a:t>
            </a:r>
            <a:r>
              <a:rPr lang="ru-RU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ТЫСЯЧАХ </a:t>
            </a:r>
            <a:r>
              <a:rPr lang="ru-RU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рублей</a:t>
            </a:r>
            <a:r>
              <a:rPr lang="ru-RU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Необходимо учитывать это при внесении сумм вручную.</a:t>
            </a:r>
            <a:endParaRPr lang="ru-RU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7090" y="5350041"/>
            <a:ext cx="8927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долгосрочным договорам учитывается объем оплат на отчетный год (</a:t>
            </a:r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2023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), указанный в информации о договоре в реестре договоров в ЕИС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091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87" y="475524"/>
            <a:ext cx="9404723" cy="48662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Ошибки и вопросы при заполнении ГО заказчиков</a:t>
            </a:r>
            <a:endParaRPr lang="ru-RU" sz="2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887" y="1728220"/>
            <a:ext cx="782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1155" y="4989216"/>
            <a:ext cx="8927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Показатели (3) и (5) различаются и не должны быть «задублированы»</a:t>
            </a:r>
            <a:r>
              <a:rPr lang="en-US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(3) - договоры с МСП по итогам закупок для всех лиц</a:t>
            </a:r>
            <a:r>
              <a:rPr lang="en-US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ru-RU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(5) – договоры по результатам «</a:t>
            </a:r>
            <a:r>
              <a:rPr lang="ru-RU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спецторгов</a:t>
            </a:r>
            <a:r>
              <a:rPr lang="ru-RU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7028" y="4342885"/>
            <a:ext cx="8856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Показатели (4), (6), (8), (10) по микро и малым МСП не рассчитываются автоматически - заполнять вручную (как и раньше).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7028" y="3696554"/>
            <a:ext cx="8154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 внесении сведений, не размещенных в ЕИС, не забывать вносить сведения в графу 5 («стоимостной объем оплаты в отчетном году»).</a:t>
            </a:r>
            <a:endParaRPr lang="ru-RU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7886" y="962144"/>
            <a:ext cx="9099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 </a:t>
            </a:r>
            <a:r>
              <a:rPr lang="ru-RU" b="1" spc="-8" dirty="0" err="1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санкционных</a:t>
            </a:r>
            <a:r>
              <a:rPr lang="ru-RU" b="1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заказчиков </a:t>
            </a:r>
            <a:r>
              <a:rPr lang="ru-RU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закупки с 01.01.2023 года НЕ относятся к исключениям. Если были закупки, ГО не должен быть «нулевым». Но в ГО должна быть соблюдена только общая квота (25%). Квоту </a:t>
            </a:r>
            <a:r>
              <a:rPr lang="ru-RU" spc="-8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«</a:t>
            </a:r>
            <a:r>
              <a:rPr lang="ru-RU" spc="-8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спецторгам</a:t>
            </a:r>
            <a:r>
              <a:rPr lang="ru-RU" spc="-8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(20</a:t>
            </a:r>
            <a:r>
              <a:rPr lang="ru-RU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%) такие заказчики не обязаны соблюдать. Информация по договорам, не размещенным </a:t>
            </a:r>
            <a:br>
              <a:rPr lang="ru-RU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ЕИС в период 01.01. – 31.03.2023 вносятся вручную в строку «договоры, не размещенные в ЕИС» по соответствующим позициям.</a:t>
            </a:r>
            <a:endParaRPr lang="ru-RU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7028" y="2588559"/>
            <a:ext cx="88568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Заказчики – нарушители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размещению ГО и(или) квоте за 2022 год (в 2023 году были переведены на 44-ФЗ) </a:t>
            </a:r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ОБЯЗАНЫ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разместить ГО, при этом квоту </a:t>
            </a:r>
            <a:b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ГО соблюдать </a:t>
            </a:r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должны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ru-RU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письмо </a:t>
            </a:r>
            <a:r>
              <a:rPr lang="ru-RU" i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Минфина России от 14.11.2023 </a:t>
            </a:r>
            <a:r>
              <a:rPr lang="ru-RU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№ 24-07-09/108447)</a:t>
            </a:r>
            <a:endParaRPr lang="ru-RU" i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7886" y="5912546"/>
            <a:ext cx="8927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Объем оплат по расторгнутым договорам тоже учитывается в </a:t>
            </a:r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расчете квоты, т.к. к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вота </a:t>
            </a:r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считается по заключенным, а не исполненным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договорам. 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41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87" y="475524"/>
            <a:ext cx="9404723" cy="48662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Ошибки и вопросы при заполнении ГО заказчиков</a:t>
            </a:r>
            <a:endParaRPr lang="ru-RU" sz="2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887" y="1728220"/>
            <a:ext cx="782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0695" y="1127982"/>
            <a:ext cx="9081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Информация в ГО отражается </a:t>
            </a:r>
            <a:r>
              <a:rPr lang="ru-RU" b="1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 учетом изменений цен</a:t>
            </a:r>
            <a:r>
              <a:rPr lang="ru-RU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в договоре </a:t>
            </a:r>
            <a:br>
              <a:rPr lang="ru-RU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ru-RU" i="1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письмо Минфина </a:t>
            </a:r>
            <a:r>
              <a:rPr lang="ru-RU" i="1" spc="-8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России от  </a:t>
            </a:r>
            <a:r>
              <a:rPr lang="ru-RU" i="1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10.08.2020 №</a:t>
            </a:r>
            <a:r>
              <a:rPr lang="en-US" i="1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24-04-08/70032</a:t>
            </a:r>
            <a:r>
              <a:rPr lang="ru-RU" i="1" spc="-8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ru-RU" b="1" i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4469" y="1825287"/>
            <a:ext cx="94299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ИСКЛЮЧЕНИЯ по п. 7 положения, утв. ПП РФ 1352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надо отнести договор к исключениям</a:t>
            </a:r>
            <a:r>
              <a:rPr lang="en-US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b="1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u="sng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договор исполнен/расторгнут</a:t>
            </a:r>
            <a:r>
              <a:rPr lang="en-US" sz="1400" u="sng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sz="1400" u="sng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1. Отменить исполнение/расторжение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ru-RU" sz="140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</a:t>
            </a:r>
            <a:r>
              <a:rPr lang="ru-RU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Внести изменения в извещение или в план (смотря на что ссылается договор) – проставить признак исключения по п. 7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ru-RU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</a:t>
            </a:r>
            <a:r>
              <a:rPr lang="ru-RU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Создать изменения к договору (вкладка изменения), к которым прикрепятся новые версии извещения или плана и разместить в реестре договоров</a:t>
            </a:r>
            <a:r>
              <a:rPr lang="ru-RU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Разместить исполнение/расторжение.</a:t>
            </a:r>
            <a:endParaRPr lang="ru-RU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u="sng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договор не исполнен</a:t>
            </a:r>
            <a:r>
              <a:rPr lang="ru-RU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то см. только пункты 2 и 3.</a:t>
            </a:r>
          </a:p>
          <a:p>
            <a:pPr lvl="0"/>
            <a:r>
              <a:rPr lang="ru-RU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надо </a:t>
            </a:r>
            <a:r>
              <a:rPr lang="ru-RU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убрать договор из исключений</a:t>
            </a:r>
            <a:r>
              <a:rPr lang="en-US" b="1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b="1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Действия те же самые, только признак об исключении по п. 7 снимаем с закупки.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469" y="4781655"/>
            <a:ext cx="9081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на закупке стоит сразу 2 признака об отнесении к исключениям по п.7 </a:t>
            </a:r>
            <a:b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 о закупке только среди МСП («</a:t>
            </a:r>
            <a:r>
              <a:rPr lang="ru-RU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спецторги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»), ЕИС автоматически применяет признак об отнесении к исключениям. Для оставления действия признака «</a:t>
            </a:r>
            <a:r>
              <a:rPr lang="ru-RU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спецторгов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необходимо снять признак об исключении.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114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87" y="475524"/>
            <a:ext cx="9404723" cy="48662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Ошибки и вопросы при заполнении ГО заказчиков</a:t>
            </a:r>
            <a:endParaRPr lang="ru-RU" sz="2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887" y="1728220"/>
            <a:ext cx="782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0695" y="1127982"/>
            <a:ext cx="93881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заказчик применяет ПП РФ № 1352 с 01.01.2022 и </a:t>
            </a:r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графе 5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подтянулись оплаты по договорам, заключенным </a:t>
            </a:r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 01.01.2022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Необходимо проставить на плане признак о применении ПП РФ 1352 с 01.01.2022г.</a:t>
            </a:r>
          </a:p>
          <a:p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(вкладка на плане «Общая информация»)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Если признак стоит или после проставления признака инфа в ГО не скорректировалась - обращение в СТП ЕИС об исключении оплат по соответствующему договору. Можно сослаться на письмо </a:t>
            </a:r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Минфина России от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07.12.2021 № 29-01-12/99260.  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469" y="3710118"/>
            <a:ext cx="90819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графе 6</a:t>
            </a:r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ГО ЕИС включает все </a:t>
            </a:r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договоры, заключенные ранее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2023 года, </a:t>
            </a:r>
            <a:b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b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т.ч</a:t>
            </a:r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ранее 01.01.2022.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учитывая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были </a:t>
            </a:r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ли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оплаты</a:t>
            </a:r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2023 году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ru-RU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действующий </a:t>
            </a:r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 договор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признак на плане о применении заказчиком ПП РФ 1352 с 01.01.2022. </a:t>
            </a:r>
            <a:endParaRPr lang="en-US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Такова реализация функционала ЕИС. 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096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87" y="475524"/>
            <a:ext cx="9404723" cy="48662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Ошибки и вопросы при заполнении ГО заказчиков</a:t>
            </a:r>
            <a:endParaRPr lang="ru-RU" sz="2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887" y="1728220"/>
            <a:ext cx="782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0695" y="1127982"/>
            <a:ext cx="9388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Для отражения договоров с </a:t>
            </a:r>
            <a:r>
              <a:rPr lang="ru-RU" b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самозанятыми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как с субъектами МСП необходимо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договорам, размещенным в ЕИС в </a:t>
            </a:r>
            <a:r>
              <a:rPr lang="ru-RU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сведениях о </a:t>
            </a: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договоре на информации о поставщике проставить </a:t>
            </a:r>
            <a:r>
              <a:rPr lang="ru-RU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признак </a:t>
            </a:r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 отнесении к МСП</a:t>
            </a:r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ru-RU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договорам, не размещенным в ЕИС – отразить информацию в ГО вручную в строке «по договорам, не размещенным в ЕИС»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0695" y="2771148"/>
            <a:ext cx="93881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Вносить изменения в ГО можно неограниченное количество раз. Это не является нарушением. Но все правки надо внести НЕ ПОЗДНЕЕ 1 февраля, чтобы не было недостоверных сведений.</a:t>
            </a:r>
            <a:endParaRPr lang="ru-RU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056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8124</TotalTime>
  <Words>1071</Words>
  <Application>Microsoft Office PowerPoint</Application>
  <PresentationFormat>Широкоэкранный</PresentationFormat>
  <Paragraphs>106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3" baseType="lpstr">
      <vt:lpstr>Aharoni</vt:lpstr>
      <vt:lpstr>Arial</vt:lpstr>
      <vt:lpstr>Bahnschrift</vt:lpstr>
      <vt:lpstr>Calibri</vt:lpstr>
      <vt:lpstr>Century Gothic</vt:lpstr>
      <vt:lpstr>Manrope</vt:lpstr>
      <vt:lpstr>PT Root UI</vt:lpstr>
      <vt:lpstr>Segoe UI</vt:lpstr>
      <vt:lpstr>Segoe UI Symbol</vt:lpstr>
      <vt:lpstr>Times New Roman</vt:lpstr>
      <vt:lpstr>Wingdings</vt:lpstr>
      <vt:lpstr>Wingdings 3</vt:lpstr>
      <vt:lpstr>Ион</vt:lpstr>
      <vt:lpstr>Проблемы и вопросы  по размещению годового отчета о закупках товаров, работ услуг у субъектов МСП за 2023 год</vt:lpstr>
      <vt:lpstr>На 26.01.2024   ГО разместили  3,5 тыс.   крупнейших заказчиков  из более  10 тыс.   крупнейших заказчиков</vt:lpstr>
      <vt:lpstr>Презентация PowerPoint</vt:lpstr>
      <vt:lpstr>По результатам проверок Управлениями ФАС России заказчики привлечены к административной ответственности, в том числе наложены штрафы:  - Постановление УФАС по Томской области по делу № 070/04/7.32.3-755/2023 от 21.08.2023;  - Постановление Тывинского УФАС России по делу № 017/04/7.32.3-96/2023 от 10.05.2023; № 017/04/7.32.3-109/2023 от 19.05.2023; № 017/04/7.32.3-232/2023 от 06.09.2023; № 017/04/7.32.3-253/2023 от 20.09.2023;   № 017/04/7.32.3-261/2023 от 06.10.2023; № 017/04/7.32.3-281/2023 от 12.10.2023; № 017/04/7.32.3-280/2023  от 13.11.2023; № 017/04/7.32.3-258/2023 от 16.11.2023; № 017/04/7.32.3-266/2023 от 23.11.2023;  - Постановление Московского УФАС по делу № 077/04/7.32.3-11069/20237/04/7.32.3-232/2023 от 01.11.2023;   - Постановление УФАС по Чукотскому автономному округу по делу № 087/04/7.32.3-139/2023;  -  Постановление Ненецкого УФАС по делу № 083/04/7.32.3-44/2023 от 31.08.2023;   - Постановление Мурманского УФАС по делу № 051/04/7.32.3-637/2023 от 03.10.2023;  - Постановления УФАС по Еврейской автономной области от 18.08.2023;   - Постановление УФАС по Липецкой области от 07.09.2023;  - Постановления Курского УФАС по делу № 046/04/7.32.3-528/2023 от 25.10.2023г.,  по делу № 046/04/7.32.3-453/2023 от 17.10.2023г., по делу № 046/04/7.32.3-531/2023 от 26.10.2023г.</vt:lpstr>
      <vt:lpstr>Ошибки и вопросы при заполнении ГО заказчиков</vt:lpstr>
      <vt:lpstr>Ошибки и вопросы при заполнении ГО заказчиков</vt:lpstr>
      <vt:lpstr>Ошибки и вопросы при заполнении ГО заказчиков</vt:lpstr>
      <vt:lpstr>Ошибки и вопросы при заполнении ГО заказчиков</vt:lpstr>
      <vt:lpstr>Ошибки и вопросы при заполнении ГО заказчиков</vt:lpstr>
      <vt:lpstr>Рекомендации уполномоченным органам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заполнению годового отчета о закупках товаров, работ услуг у субъектов МСП</dc:title>
  <dc:creator>Андряков Антон Сергеевич</dc:creator>
  <cp:lastModifiedBy>Сорокопуд Оксана Юрьевна</cp:lastModifiedBy>
  <cp:revision>167</cp:revision>
  <cp:lastPrinted>2024-01-24T16:34:54Z</cp:lastPrinted>
  <dcterms:created xsi:type="dcterms:W3CDTF">2020-11-26T09:21:37Z</dcterms:created>
  <dcterms:modified xsi:type="dcterms:W3CDTF">2024-01-26T07:43:21Z</dcterms:modified>
</cp:coreProperties>
</file>