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81" r:id="rId11"/>
    <p:sldId id="278" r:id="rId12"/>
    <p:sldId id="279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18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8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75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8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7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5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4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4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1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3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3619-ADE5-46CF-91A7-31601074E94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6180B2-3D01-44E6-A5A1-912068FB4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0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p-ets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etrova@etpz.ru" TargetMode="External"/><Relationship Id="rId4" Type="http://schemas.openxmlformats.org/officeDocument/2006/relationships/hyperlink" Target="http://www.fabrikant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Закупка товаров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smtClean="0"/>
              <a:t>полки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Ч. 12 ст. 93 44-ФЗ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33" y="964738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4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7" y="114138"/>
            <a:ext cx="3019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9321" y="826770"/>
            <a:ext cx="8866598" cy="52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9" y="216880"/>
            <a:ext cx="3019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" y="1078956"/>
            <a:ext cx="9626885" cy="32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9" y="216880"/>
            <a:ext cx="3019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3" y="842481"/>
            <a:ext cx="8959067" cy="51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ru-RU" dirty="0" smtClean="0"/>
              <a:t>ЛК Заказчика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901" y="2160588"/>
            <a:ext cx="7177232" cy="4181489"/>
          </a:xfrm>
          <a:prstGeom prst="rect">
            <a:avLst/>
          </a:prstGeom>
        </p:spPr>
      </p:pic>
      <p:pic>
        <p:nvPicPr>
          <p:cNvPr id="5" name="Рисунок 4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1" y="438150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3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Закупка не состоялась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384183"/>
            <a:ext cx="8290497" cy="5125674"/>
          </a:xfrm>
          <a:prstGeom prst="rect">
            <a:avLst/>
          </a:prstGeom>
        </p:spPr>
      </p:pic>
      <p:pic>
        <p:nvPicPr>
          <p:cNvPr id="5" name="Рисунок 4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266700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83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637" y="2199115"/>
            <a:ext cx="8596312" cy="3015816"/>
          </a:xfrm>
          <a:prstGeom prst="rect">
            <a:avLst/>
          </a:prstGeom>
        </p:spPr>
      </p:pic>
      <p:pic>
        <p:nvPicPr>
          <p:cNvPr id="5" name="Рисунок 4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7" y="340885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63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b="30354"/>
          <a:stretch/>
        </p:blipFill>
        <p:spPr bwMode="auto">
          <a:xfrm>
            <a:off x="617479" y="864066"/>
            <a:ext cx="8098682" cy="5461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" y="170402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66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20117" y="872455"/>
            <a:ext cx="7793373" cy="5335397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7" y="245903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18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0785" y="1140903"/>
            <a:ext cx="8078598" cy="4764947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" y="413682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10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89233" y="1199626"/>
            <a:ext cx="7667538" cy="4622334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3" y="296236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7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ru-RU" dirty="0" smtClean="0"/>
              <a:t>ЛК Участника закупки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0983" t="10657" r="14731" b="12367"/>
          <a:stretch/>
        </p:blipFill>
        <p:spPr bwMode="auto">
          <a:xfrm>
            <a:off x="794341" y="2445814"/>
            <a:ext cx="6067853" cy="3881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66700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02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ru-RU" dirty="0" smtClean="0"/>
              <a:t>Заключение контракта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Контракт заключается с Участником, заявке которого присвоен 1-ый номер в Протоколе подведения итогов.</a:t>
            </a:r>
          </a:p>
          <a:p>
            <a:pPr marL="0" indent="0">
              <a:buNone/>
            </a:pPr>
            <a:r>
              <a:rPr lang="ru-RU" dirty="0"/>
              <a:t>Заключение контракта осуществляется в порядке, установленном в ст.83.2 44-ФЗ, с учётом особенностей, предусмотренных в ч.13 ст.82.1 44-ФЗ, а именно:</a:t>
            </a:r>
          </a:p>
          <a:p>
            <a:pPr lvl="0"/>
            <a:r>
              <a:rPr lang="ru-RU" dirty="0"/>
              <a:t>Контракт заключается с победителем закупки.</a:t>
            </a:r>
          </a:p>
          <a:p>
            <a:pPr lvl="0"/>
            <a:r>
              <a:rPr lang="ru-RU" dirty="0"/>
              <a:t>Участник обязан подписать контракт не позднее одного рабочего дня, следующего за днём размещения проекта контракта в ЕИС.</a:t>
            </a:r>
          </a:p>
          <a:p>
            <a:pPr lvl="0"/>
            <a:r>
              <a:rPr lang="ru-RU" dirty="0"/>
              <a:t>Заказчику отводится 1 рабочий день на подписание контракта, но не ранее 2-х рабочих дней с момента публикации Протокола подведения итогов в ЕИС.</a:t>
            </a:r>
          </a:p>
          <a:p>
            <a:pPr lvl="0"/>
            <a:r>
              <a:rPr lang="ru-RU" dirty="0"/>
              <a:t>Контракт заключается со 2-ым Участником в случае уклонения победителя от заключения контракта.</a:t>
            </a:r>
          </a:p>
          <a:p>
            <a:endParaRPr lang="ru-RU" dirty="0"/>
          </a:p>
        </p:txBody>
      </p:sp>
      <p:pic>
        <p:nvPicPr>
          <p:cNvPr id="4" name="Рисунок 3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7" y="266700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94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</a:t>
            </a:r>
            <a:endParaRPr lang="ru-RU" dirty="0"/>
          </a:p>
        </p:txBody>
      </p:sp>
      <p:pic>
        <p:nvPicPr>
          <p:cNvPr id="4" name="Рисунок 3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7" y="266700"/>
            <a:ext cx="30194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012576" y="1427493"/>
            <a:ext cx="684488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Петрова Ольга Петровна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Руководитель представительства АО «ЭТС» в СЗФО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Национальная электронная площадка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АО «Электронные торговые системы»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ООО «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Фабрикант.ру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»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Т: +7(812) 242 1004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:+7(921) 995 6735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3"/>
              </a:rPr>
              <a:t>www.etp-ets.ru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 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4"/>
              </a:rPr>
              <a:t>www.fabrikant.ru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 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5"/>
              </a:rPr>
              <a:t>petrova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5"/>
              </a:rPr>
              <a:t>@etpz.ru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А: ул. Боровая, д. 32, оф.316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   г. Санкт-Петербург, 191119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9450" y="1359017"/>
            <a:ext cx="9395669" cy="4781725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5" y="615018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36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80176" y="749364"/>
            <a:ext cx="8456103" cy="5500434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6" y="254291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8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71787" y="805344"/>
            <a:ext cx="8833607" cy="5142450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7" y="203958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97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3006" y="1233182"/>
            <a:ext cx="9446003" cy="3959603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447238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62731" y="1434517"/>
            <a:ext cx="9236278" cy="4026716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1" y="547906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54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02704" y="0"/>
            <a:ext cx="5940425" cy="6915150"/>
          </a:xfrm>
          <a:prstGeom prst="rect">
            <a:avLst/>
          </a:prstGeom>
        </p:spPr>
      </p:pic>
      <p:pic>
        <p:nvPicPr>
          <p:cNvPr id="3" name="Рисунок 2" descr="http://s41.radikal.ru/i093/1705/43/df12ccfdca6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816" y="93590"/>
            <a:ext cx="301942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80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1.radikal.ru/i093/1705/43/df12ccfdca6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7" y="114138"/>
            <a:ext cx="30194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52063" y="826770"/>
            <a:ext cx="8969339" cy="52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3397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981</TotalTime>
  <Words>56</Words>
  <Application>Microsoft Office PowerPoint</Application>
  <PresentationFormat>Широкоэкранный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Trebuchet MS</vt:lpstr>
      <vt:lpstr>Wingdings 3</vt:lpstr>
      <vt:lpstr>Грань</vt:lpstr>
      <vt:lpstr>Закупка товаров  с полки</vt:lpstr>
      <vt:lpstr>                 ЛК Участника закупки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ЛК Заказчика</vt:lpstr>
      <vt:lpstr>         Закупка не состоялась</vt:lpstr>
      <vt:lpstr>                          Подведение итогов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Заключение контракта</vt:lpstr>
      <vt:lpstr>                   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Магазин с полки</dc:title>
  <dc:creator>user</dc:creator>
  <cp:lastModifiedBy>Петрова Ольга</cp:lastModifiedBy>
  <cp:revision>41</cp:revision>
  <cp:lastPrinted>2021-04-23T04:29:55Z</cp:lastPrinted>
  <dcterms:created xsi:type="dcterms:W3CDTF">2021-04-22T13:45:31Z</dcterms:created>
  <dcterms:modified xsi:type="dcterms:W3CDTF">2021-04-23T06:30:01Z</dcterms:modified>
</cp:coreProperties>
</file>